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5" r:id="rId2"/>
    <p:sldId id="317" r:id="rId3"/>
    <p:sldId id="316" r:id="rId4"/>
    <p:sldId id="334" r:id="rId5"/>
    <p:sldId id="332" r:id="rId6"/>
    <p:sldId id="277" r:id="rId7"/>
    <p:sldId id="335" r:id="rId8"/>
    <p:sldId id="336" r:id="rId9"/>
    <p:sldId id="337" r:id="rId10"/>
    <p:sldId id="339" r:id="rId11"/>
    <p:sldId id="338" r:id="rId12"/>
    <p:sldId id="280" r:id="rId13"/>
    <p:sldId id="275" r:id="rId14"/>
    <p:sldId id="284" r:id="rId15"/>
    <p:sldId id="340" r:id="rId16"/>
    <p:sldId id="341" r:id="rId17"/>
    <p:sldId id="342" r:id="rId18"/>
    <p:sldId id="312" r:id="rId19"/>
    <p:sldId id="344" r:id="rId20"/>
    <p:sldId id="301" r:id="rId21"/>
  </p:sldIdLst>
  <p:sldSz cx="12179300" cy="9134475" type="ledger"/>
  <p:notesSz cx="6985000" cy="9271000"/>
  <p:defaultTextStyle>
    <a:defPPr>
      <a:defRPr lang="en-US"/>
    </a:defPPr>
    <a:lvl1pPr marL="0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483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2965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449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5931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414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8897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379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1863" algn="l" defTabSz="1022965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6640E-0392-4FAE-81D2-5CB156DA270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0DE88-0F0E-4231-94C1-1CF25B7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8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77" tIns="46438" rIns="92877" bIns="464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77" tIns="46438" rIns="92877" bIns="46438" rtlCol="0"/>
          <a:lstStyle>
            <a:lvl1pPr algn="r">
              <a:defRPr sz="1200"/>
            </a:lvl1pPr>
          </a:lstStyle>
          <a:p>
            <a:fld id="{04B0076D-0922-4727-A346-CA06CBC6B77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7" tIns="46438" rIns="92877" bIns="464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1669"/>
            <a:ext cx="5588000" cy="3650456"/>
          </a:xfrm>
          <a:prstGeom prst="rect">
            <a:avLst/>
          </a:prstGeom>
        </p:spPr>
        <p:txBody>
          <a:bodyPr vert="horz" lIns="92877" tIns="46438" rIns="92877" bIns="464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77" tIns="46438" rIns="92877" bIns="464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77" tIns="46438" rIns="92877" bIns="46438" rtlCol="0" anchor="b"/>
          <a:lstStyle>
            <a:lvl1pPr algn="r">
              <a:defRPr sz="1200"/>
            </a:lvl1pPr>
          </a:lstStyle>
          <a:p>
            <a:fld id="{A807FAC2-0232-4CEA-8DA0-DDFA13B5D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2965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1pPr>
    <a:lvl2pPr marL="511483" algn="l" defTabSz="1022965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2pPr>
    <a:lvl3pPr marL="1022965" algn="l" defTabSz="1022965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3pPr>
    <a:lvl4pPr marL="1534449" algn="l" defTabSz="1022965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4pPr>
    <a:lvl5pPr marL="2045931" algn="l" defTabSz="1022965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5pPr>
    <a:lvl6pPr marL="2557414" algn="l" defTabSz="1022965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6pPr>
    <a:lvl7pPr marL="3068897" algn="l" defTabSz="1022965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7pPr>
    <a:lvl8pPr marL="3580379" algn="l" defTabSz="1022965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8pPr>
    <a:lvl9pPr marL="4091863" algn="l" defTabSz="1022965" rtl="0" eaLnBrk="1" latinLnBrk="0" hangingPunct="1">
      <a:defRPr sz="13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1474">
              <a:defRPr/>
            </a:pPr>
            <a:fld id="{476C9B80-54F6-41DE-9FD0-2BBFA298AC04}" type="slidenum">
              <a:rPr lang="en-US">
                <a:solidFill>
                  <a:prstClr val="black"/>
                </a:solidFill>
                <a:latin typeface="Calibri"/>
              </a:rPr>
              <a:pPr defTabSz="9114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78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625C5-AEFB-4409-9D8E-3745B3B88DB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9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0A2EE2-D998-894F-ABE9-A4205EA2C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0"/>
            <a:ext cx="12175340" cy="913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31" y="1454754"/>
            <a:ext cx="11307793" cy="195799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471" y="3890610"/>
            <a:ext cx="11215105" cy="2334366"/>
          </a:xfrm>
        </p:spPr>
        <p:txBody>
          <a:bodyPr>
            <a:normAutofit/>
          </a:bodyPr>
          <a:lstStyle>
            <a:lvl1pPr marL="0" indent="0" algn="ctr">
              <a:buNone/>
              <a:defRPr sz="2854">
                <a:solidFill>
                  <a:schemeClr val="accent2"/>
                </a:solidFill>
              </a:defRPr>
            </a:lvl1pPr>
            <a:lvl2pPr marL="43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4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9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3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9E352-5AF9-B04E-B029-955E6D15C353}"/>
              </a:ext>
            </a:extLst>
          </p:cNvPr>
          <p:cNvSpPr/>
          <p:nvPr userDrawn="1"/>
        </p:nvSpPr>
        <p:spPr>
          <a:xfrm>
            <a:off x="0" y="0"/>
            <a:ext cx="12179300" cy="9134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77" y="365807"/>
            <a:ext cx="11367347" cy="64913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2218" y="1268875"/>
            <a:ext cx="11367347" cy="730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defRPr sz="2283"/>
            </a:lvl2pPr>
            <a:lvl3pPr>
              <a:defRPr sz="1903"/>
            </a:lvl3pPr>
            <a:lvl4pPr>
              <a:defRPr sz="1713"/>
            </a:lvl4pPr>
            <a:lvl5pPr>
              <a:defRPr sz="1522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25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4A6306-1C79-A548-8D9A-466BA4B62978}"/>
              </a:ext>
            </a:extLst>
          </p:cNvPr>
          <p:cNvSpPr/>
          <p:nvPr userDrawn="1"/>
        </p:nvSpPr>
        <p:spPr>
          <a:xfrm>
            <a:off x="0" y="0"/>
            <a:ext cx="12179300" cy="9134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5B54D-FCFE-B94C-A0A7-316FDA99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05977" y="1319427"/>
            <a:ext cx="11367347" cy="730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90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85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5A90-C5D7-48A4-B75C-8A56C00C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4" y="608965"/>
            <a:ext cx="3928141" cy="2131378"/>
          </a:xfrm>
        </p:spPr>
        <p:txBody>
          <a:bodyPr anchor="b"/>
          <a:lstStyle>
            <a:lvl1pPr>
              <a:defRPr sz="228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24A27-FFD2-4C70-B029-9A94FE128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788" y="1315199"/>
            <a:ext cx="6165771" cy="6491398"/>
          </a:xfrm>
        </p:spPr>
        <p:txBody>
          <a:bodyPr/>
          <a:lstStyle>
            <a:lvl1pPr>
              <a:defRPr sz="2283"/>
            </a:lvl1pPr>
            <a:lvl2pPr>
              <a:defRPr sz="1998"/>
            </a:lvl2pPr>
            <a:lvl3pPr>
              <a:defRPr sz="1713"/>
            </a:lvl3pPr>
            <a:lvl4pPr>
              <a:defRPr sz="1427"/>
            </a:lvl4pPr>
            <a:lvl5pPr>
              <a:defRPr sz="1427"/>
            </a:lvl5pPr>
            <a:lvl6pPr>
              <a:defRPr sz="1427"/>
            </a:lvl6pPr>
            <a:lvl7pPr>
              <a:defRPr sz="1427"/>
            </a:lvl7pPr>
            <a:lvl8pPr>
              <a:defRPr sz="1427"/>
            </a:lvl8pPr>
            <a:lvl9pPr>
              <a:defRPr sz="14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2581E-2BD1-4425-8F7F-8CC00DBE6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14" y="2740343"/>
            <a:ext cx="3928141" cy="5076823"/>
          </a:xfrm>
        </p:spPr>
        <p:txBody>
          <a:bodyPr/>
          <a:lstStyle>
            <a:lvl1pPr marL="0" indent="0">
              <a:buNone/>
              <a:defRPr sz="1142"/>
            </a:lvl1pPr>
            <a:lvl2pPr marL="326235" indent="0">
              <a:buNone/>
              <a:defRPr sz="999"/>
            </a:lvl2pPr>
            <a:lvl3pPr marL="652470" indent="0">
              <a:buNone/>
              <a:defRPr sz="856"/>
            </a:lvl3pPr>
            <a:lvl4pPr marL="978705" indent="0">
              <a:buNone/>
              <a:defRPr sz="714"/>
            </a:lvl4pPr>
            <a:lvl5pPr marL="1304940" indent="0">
              <a:buNone/>
              <a:defRPr sz="714"/>
            </a:lvl5pPr>
            <a:lvl6pPr marL="1631175" indent="0">
              <a:buNone/>
              <a:defRPr sz="714"/>
            </a:lvl6pPr>
            <a:lvl7pPr marL="1957410" indent="0">
              <a:buNone/>
              <a:defRPr sz="714"/>
            </a:lvl7pPr>
            <a:lvl8pPr marL="2283645" indent="0">
              <a:buNone/>
              <a:defRPr sz="714"/>
            </a:lvl8pPr>
            <a:lvl9pPr marL="2609880" indent="0">
              <a:buNone/>
              <a:defRPr sz="71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F1D1E-374F-4A7E-86A4-A53F03BC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E30-AC03-4220-95A1-D4E25D4C7E93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6F4F5-3D90-4AEB-9B47-50926BBA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9936A-3BD6-452D-80A7-91FC6E5B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5542-4DDF-4F53-AA22-B145DAAAF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4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371E-C6BD-4656-BCC6-0C00FD91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65B1-6553-4799-9C42-A5A2C024A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327" y="2431632"/>
            <a:ext cx="5176203" cy="5795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16025-3742-4D37-B1D2-ADF587E37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770" y="2431632"/>
            <a:ext cx="5176203" cy="5795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361BF-27EC-4876-A6D8-0B626705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5C17-87CF-4169-8EA3-7E33589CA42B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E650F-6C52-40E8-BC6C-754D1A4B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D3D02-EAFA-4BD3-84BE-517E2C0C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5542-4DDF-4F53-AA22-B145DAAAF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8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ck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4642" y="2023343"/>
            <a:ext cx="10010018" cy="5796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713" b="0" i="0" strike="noStrike" baseline="0">
                <a:solidFill>
                  <a:srgbClr val="262626"/>
                </a:solidFill>
                <a:latin typeface="Lato Light"/>
                <a:cs typeface="Lato Light"/>
              </a:defRPr>
            </a:lvl1pPr>
            <a:lvl2pPr>
              <a:defRPr sz="1903" b="0" i="0" strike="noStrike">
                <a:latin typeface="Open Sans"/>
                <a:cs typeface="Open Sans"/>
              </a:defRPr>
            </a:lvl2pPr>
            <a:lvl3pPr>
              <a:defRPr sz="1522" b="0" i="0" strike="noStrike">
                <a:latin typeface="Open Sans"/>
                <a:cs typeface="Open Sans"/>
              </a:defRPr>
            </a:lvl3pPr>
            <a:lvl4pPr>
              <a:defRPr b="0" i="0" strike="noStrike">
                <a:latin typeface="Open Sans"/>
                <a:cs typeface="Open Sans"/>
              </a:defRPr>
            </a:lvl4pPr>
            <a:lvl5pPr>
              <a:defRPr b="0" i="0" strike="noStrike"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This is a sample single column paragraph that can be used to display content.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84642" y="663742"/>
            <a:ext cx="10010019" cy="13595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25" b="1" i="0" baseline="0">
                <a:solidFill>
                  <a:srgbClr val="262626"/>
                </a:solidFill>
                <a:latin typeface="Lato Light"/>
                <a:ea typeface="Open Sans Condensed Bold" pitchFamily="34" charset="0"/>
                <a:cs typeface="Lato Light"/>
              </a:defRPr>
            </a:lvl1pPr>
          </a:lstStyle>
          <a:p>
            <a:r>
              <a:rPr lang="en-US" dirty="0"/>
              <a:t>This is a subsection header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85" y="8670707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2" b="1">
                <a:solidFill>
                  <a:srgbClr val="FFFFFF"/>
                </a:solidFill>
              </a:defRPr>
            </a:lvl1pPr>
          </a:lstStyle>
          <a:p>
            <a:fld id="{245CBF30-C540-E54A-9AFC-D3AC30CB40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8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35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167" y="790332"/>
            <a:ext cx="11348966" cy="101707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167" y="2046710"/>
            <a:ext cx="5327645" cy="606727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4980" lvl="0" indent="-30207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2"/>
            </a:lvl1pPr>
            <a:lvl2pPr marL="869960" lvl="1" indent="-289987">
              <a:spcBef>
                <a:spcPts val="1522"/>
              </a:spcBef>
              <a:spcAft>
                <a:spcPts val="0"/>
              </a:spcAft>
              <a:buSzPts val="1200"/>
              <a:buChar char="○"/>
              <a:defRPr sz="1142"/>
            </a:lvl2pPr>
            <a:lvl3pPr marL="1304940" lvl="2" indent="-289987">
              <a:spcBef>
                <a:spcPts val="1522"/>
              </a:spcBef>
              <a:spcAft>
                <a:spcPts val="0"/>
              </a:spcAft>
              <a:buSzPts val="1200"/>
              <a:buChar char="■"/>
              <a:defRPr sz="1142"/>
            </a:lvl3pPr>
            <a:lvl4pPr marL="1739920" lvl="3" indent="-289987">
              <a:spcBef>
                <a:spcPts val="1522"/>
              </a:spcBef>
              <a:spcAft>
                <a:spcPts val="0"/>
              </a:spcAft>
              <a:buSzPts val="1200"/>
              <a:buChar char="●"/>
              <a:defRPr sz="1142"/>
            </a:lvl4pPr>
            <a:lvl5pPr marL="2174900" lvl="4" indent="-289987">
              <a:spcBef>
                <a:spcPts val="1522"/>
              </a:spcBef>
              <a:spcAft>
                <a:spcPts val="0"/>
              </a:spcAft>
              <a:buSzPts val="1200"/>
              <a:buChar char="○"/>
              <a:defRPr sz="1142"/>
            </a:lvl5pPr>
            <a:lvl6pPr marL="2609880" lvl="5" indent="-289987">
              <a:spcBef>
                <a:spcPts val="1522"/>
              </a:spcBef>
              <a:spcAft>
                <a:spcPts val="0"/>
              </a:spcAft>
              <a:buSzPts val="1200"/>
              <a:buChar char="■"/>
              <a:defRPr sz="1142"/>
            </a:lvl6pPr>
            <a:lvl7pPr marL="3044861" lvl="6" indent="-289987">
              <a:spcBef>
                <a:spcPts val="1522"/>
              </a:spcBef>
              <a:spcAft>
                <a:spcPts val="0"/>
              </a:spcAft>
              <a:buSzPts val="1200"/>
              <a:buChar char="●"/>
              <a:defRPr sz="1142"/>
            </a:lvl7pPr>
            <a:lvl8pPr marL="3479841" lvl="7" indent="-289987">
              <a:spcBef>
                <a:spcPts val="1522"/>
              </a:spcBef>
              <a:spcAft>
                <a:spcPts val="0"/>
              </a:spcAft>
              <a:buSzPts val="1200"/>
              <a:buChar char="○"/>
              <a:defRPr sz="1142"/>
            </a:lvl8pPr>
            <a:lvl9pPr marL="3914821" lvl="8" indent="-289987">
              <a:spcBef>
                <a:spcPts val="1522"/>
              </a:spcBef>
              <a:spcAft>
                <a:spcPts val="1522"/>
              </a:spcAft>
              <a:buSzPts val="1200"/>
              <a:buChar char="■"/>
              <a:defRPr sz="1142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36488" y="2046710"/>
            <a:ext cx="5327645" cy="606727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4980" lvl="0" indent="-30207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2"/>
            </a:lvl1pPr>
            <a:lvl2pPr marL="869960" lvl="1" indent="-289987">
              <a:spcBef>
                <a:spcPts val="1522"/>
              </a:spcBef>
              <a:spcAft>
                <a:spcPts val="0"/>
              </a:spcAft>
              <a:buSzPts val="1200"/>
              <a:buChar char="○"/>
              <a:defRPr sz="1142"/>
            </a:lvl2pPr>
            <a:lvl3pPr marL="1304940" lvl="2" indent="-289987">
              <a:spcBef>
                <a:spcPts val="1522"/>
              </a:spcBef>
              <a:spcAft>
                <a:spcPts val="0"/>
              </a:spcAft>
              <a:buSzPts val="1200"/>
              <a:buChar char="■"/>
              <a:defRPr sz="1142"/>
            </a:lvl3pPr>
            <a:lvl4pPr marL="1739920" lvl="3" indent="-289987">
              <a:spcBef>
                <a:spcPts val="1522"/>
              </a:spcBef>
              <a:spcAft>
                <a:spcPts val="0"/>
              </a:spcAft>
              <a:buSzPts val="1200"/>
              <a:buChar char="●"/>
              <a:defRPr sz="1142"/>
            </a:lvl4pPr>
            <a:lvl5pPr marL="2174900" lvl="4" indent="-289987">
              <a:spcBef>
                <a:spcPts val="1522"/>
              </a:spcBef>
              <a:spcAft>
                <a:spcPts val="0"/>
              </a:spcAft>
              <a:buSzPts val="1200"/>
              <a:buChar char="○"/>
              <a:defRPr sz="1142"/>
            </a:lvl5pPr>
            <a:lvl6pPr marL="2609880" lvl="5" indent="-289987">
              <a:spcBef>
                <a:spcPts val="1522"/>
              </a:spcBef>
              <a:spcAft>
                <a:spcPts val="0"/>
              </a:spcAft>
              <a:buSzPts val="1200"/>
              <a:buChar char="■"/>
              <a:defRPr sz="1142"/>
            </a:lvl6pPr>
            <a:lvl7pPr marL="3044861" lvl="6" indent="-289987">
              <a:spcBef>
                <a:spcPts val="1522"/>
              </a:spcBef>
              <a:spcAft>
                <a:spcPts val="0"/>
              </a:spcAft>
              <a:buSzPts val="1200"/>
              <a:buChar char="●"/>
              <a:defRPr sz="1142"/>
            </a:lvl7pPr>
            <a:lvl8pPr marL="3479841" lvl="7" indent="-289987">
              <a:spcBef>
                <a:spcPts val="1522"/>
              </a:spcBef>
              <a:spcAft>
                <a:spcPts val="0"/>
              </a:spcAft>
              <a:buSzPts val="1200"/>
              <a:buChar char="○"/>
              <a:defRPr sz="1142"/>
            </a:lvl8pPr>
            <a:lvl9pPr marL="3914821" lvl="8" indent="-289987">
              <a:spcBef>
                <a:spcPts val="1522"/>
              </a:spcBef>
              <a:spcAft>
                <a:spcPts val="1522"/>
              </a:spcAft>
              <a:buSzPts val="1200"/>
              <a:buChar char="■"/>
              <a:defRPr sz="1142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84844" y="8281528"/>
            <a:ext cx="730838" cy="6990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7849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1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05976" y="436639"/>
            <a:ext cx="11367347" cy="547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425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64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1_Picture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1014942" y="6288409"/>
            <a:ext cx="10758382" cy="75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  <a:defRPr sz="2854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9pPr>
          </a:lstStyle>
          <a:p>
            <a:endParaRPr/>
          </a:p>
        </p:txBody>
      </p:sp>
      <p:sp>
        <p:nvSpPr>
          <p:cNvPr id="48" name="Google Shape;48;p11"/>
          <p:cNvSpPr>
            <a:spLocks noGrp="1"/>
          </p:cNvSpPr>
          <p:nvPr>
            <p:ph type="pic" idx="2"/>
          </p:nvPr>
        </p:nvSpPr>
        <p:spPr>
          <a:xfrm>
            <a:off x="1014942" y="304482"/>
            <a:ext cx="10758382" cy="588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0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Sans Pro"/>
              <a:buNone/>
              <a:defRPr sz="26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Arial"/>
              <a:buNone/>
              <a:defRPr sz="22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9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9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014942" y="7043273"/>
            <a:ext cx="10758382" cy="107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4980" marR="0" lvl="0" indent="-217490" algn="l" rtl="0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3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9960" marR="0" lvl="1" indent="-217490" algn="l" rtl="0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Source Sans Pro"/>
              <a:buNone/>
              <a:defRPr sz="11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04940" marR="0" lvl="2" indent="-217490" algn="l" rtl="0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chemeClr val="accent1"/>
              </a:buClr>
              <a:buSzPts val="550"/>
              <a:buFont typeface="Arial"/>
              <a:buNone/>
              <a:defRPr sz="9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9920" marR="0" lvl="3" indent="-217490" algn="l" rtl="0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chemeClr val="accent1"/>
              </a:buClr>
              <a:buSzPts val="495"/>
              <a:buFont typeface="Arial"/>
              <a:buNone/>
              <a:defRPr sz="8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900" marR="0" lvl="4" indent="-217490" algn="l" rtl="0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8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9880" marR="0" lvl="5" indent="-21749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44861" marR="0" lvl="6" indent="-21749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9841" marR="0" lvl="7" indent="-21749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14821" marR="0" lvl="8" indent="-217490" algn="l" rtl="0">
              <a:spcBef>
                <a:spcPts val="17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25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77" y="365807"/>
            <a:ext cx="11367347" cy="64913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05977" y="1319424"/>
            <a:ext cx="11367347" cy="7409074"/>
          </a:xfrm>
        </p:spPr>
        <p:txBody>
          <a:bodyPr/>
          <a:lstStyle>
            <a:lvl1pPr>
              <a:buClr>
                <a:schemeClr val="accent4"/>
              </a:buClr>
              <a:defRPr sz="3044"/>
            </a:lvl1pPr>
            <a:lvl2pPr>
              <a:defRPr sz="3044"/>
            </a:lvl2pPr>
            <a:lvl3pPr>
              <a:defRPr sz="2664"/>
            </a:lvl3pPr>
            <a:lvl4pPr>
              <a:defRPr sz="2664"/>
            </a:lvl4pPr>
            <a:lvl5pPr>
              <a:defRPr sz="228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‹#›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60888" y="8888254"/>
            <a:ext cx="2770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Created by ASD Finance, JEA, Oct 18</a:t>
            </a:r>
            <a:r>
              <a:rPr lang="en-US" sz="10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319458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2_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811954" y="365807"/>
            <a:ext cx="10555393" cy="64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1"/>
          </p:nvPr>
        </p:nvSpPr>
        <p:spPr>
          <a:xfrm>
            <a:off x="811954" y="1217930"/>
            <a:ext cx="5074708" cy="771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4980" lvl="0" indent="-326235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SzPts val="1800"/>
              <a:buChar char="•"/>
              <a:defRPr/>
            </a:lvl1pPr>
            <a:lvl2pPr marL="869960" lvl="1" indent="-326235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SzPts val="1800"/>
              <a:buChar char="◦"/>
              <a:defRPr/>
            </a:lvl2pPr>
            <a:lvl3pPr marL="1304940" lvl="2" indent="-277299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SzPts val="990"/>
              <a:buChar char="•"/>
              <a:defRPr/>
            </a:lvl3pPr>
            <a:lvl4pPr marL="1739920" lvl="3" indent="-277299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SzPts val="990"/>
              <a:buChar char="•"/>
              <a:defRPr/>
            </a:lvl4pPr>
            <a:lvl5pPr marL="2174900" lvl="4" indent="-326235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SzPts val="1800"/>
              <a:buChar char="•"/>
              <a:defRPr/>
            </a:lvl5pPr>
            <a:lvl6pPr marL="2609880" lvl="5" indent="-326235" algn="l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44861" lvl="6" indent="-326235" algn="l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79841" lvl="7" indent="-326235" algn="l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14821" lvl="8" indent="-326235" algn="l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body" idx="2"/>
          </p:nvPr>
        </p:nvSpPr>
        <p:spPr>
          <a:xfrm>
            <a:off x="6292639" y="1217930"/>
            <a:ext cx="5074708" cy="771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4980" lvl="0" indent="-326235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SzPts val="1800"/>
              <a:buChar char="•"/>
              <a:defRPr/>
            </a:lvl1pPr>
            <a:lvl2pPr marL="869960" lvl="1" indent="-326235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SzPts val="1800"/>
              <a:buChar char="◦"/>
              <a:defRPr/>
            </a:lvl2pPr>
            <a:lvl3pPr marL="1304940" lvl="2" indent="-277299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SzPts val="990"/>
              <a:buChar char="•"/>
              <a:defRPr/>
            </a:lvl3pPr>
            <a:lvl4pPr marL="1739920" lvl="3" indent="-277299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SzPts val="990"/>
              <a:buChar char="•"/>
              <a:defRPr/>
            </a:lvl4pPr>
            <a:lvl5pPr marL="2174900" lvl="4" indent="-326235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SzPts val="1800"/>
              <a:buChar char="•"/>
              <a:defRPr/>
            </a:lvl5pPr>
            <a:lvl6pPr marL="2609880" lvl="5" indent="-326235" algn="l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44861" lvl="6" indent="-326235" algn="l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79841" lvl="7" indent="-326235" algn="l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14821" lvl="8" indent="-326235" algn="l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074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167" y="790332"/>
            <a:ext cx="11348966" cy="1017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167" y="2046710"/>
            <a:ext cx="11348966" cy="6067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34980" lvl="0" indent="-32623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69960" lvl="1" indent="-302070">
              <a:spcBef>
                <a:spcPts val="1522"/>
              </a:spcBef>
              <a:spcAft>
                <a:spcPts val="0"/>
              </a:spcAft>
              <a:buSzPts val="1400"/>
              <a:buChar char="○"/>
              <a:defRPr/>
            </a:lvl2pPr>
            <a:lvl3pPr marL="1304940" lvl="2" indent="-302070">
              <a:spcBef>
                <a:spcPts val="1522"/>
              </a:spcBef>
              <a:spcAft>
                <a:spcPts val="0"/>
              </a:spcAft>
              <a:buSzPts val="1400"/>
              <a:buChar char="■"/>
              <a:defRPr/>
            </a:lvl3pPr>
            <a:lvl4pPr marL="1739920" lvl="3" indent="-302070">
              <a:spcBef>
                <a:spcPts val="1522"/>
              </a:spcBef>
              <a:spcAft>
                <a:spcPts val="0"/>
              </a:spcAft>
              <a:buSzPts val="1400"/>
              <a:buChar char="●"/>
              <a:defRPr/>
            </a:lvl4pPr>
            <a:lvl5pPr marL="2174900" lvl="4" indent="-302070">
              <a:spcBef>
                <a:spcPts val="1522"/>
              </a:spcBef>
              <a:spcAft>
                <a:spcPts val="0"/>
              </a:spcAft>
              <a:buSzPts val="1400"/>
              <a:buChar char="○"/>
              <a:defRPr/>
            </a:lvl5pPr>
            <a:lvl6pPr marL="2609880" lvl="5" indent="-302070">
              <a:spcBef>
                <a:spcPts val="1522"/>
              </a:spcBef>
              <a:spcAft>
                <a:spcPts val="0"/>
              </a:spcAft>
              <a:buSzPts val="1400"/>
              <a:buChar char="■"/>
              <a:defRPr/>
            </a:lvl6pPr>
            <a:lvl7pPr marL="3044861" lvl="6" indent="-302070">
              <a:spcBef>
                <a:spcPts val="1522"/>
              </a:spcBef>
              <a:spcAft>
                <a:spcPts val="0"/>
              </a:spcAft>
              <a:buSzPts val="1400"/>
              <a:buChar char="●"/>
              <a:defRPr/>
            </a:lvl7pPr>
            <a:lvl8pPr marL="3479841" lvl="7" indent="-302070">
              <a:spcBef>
                <a:spcPts val="1522"/>
              </a:spcBef>
              <a:spcAft>
                <a:spcPts val="0"/>
              </a:spcAft>
              <a:buSzPts val="1400"/>
              <a:buChar char="○"/>
              <a:defRPr/>
            </a:lvl8pPr>
            <a:lvl9pPr marL="3914821" lvl="8" indent="-302070">
              <a:spcBef>
                <a:spcPts val="1522"/>
              </a:spcBef>
              <a:spcAft>
                <a:spcPts val="1522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84844" y="8281528"/>
            <a:ext cx="730838" cy="6990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2972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mall gradient">
  <p:cSld name="Small gradi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05977" y="365804"/>
            <a:ext cx="11367347" cy="152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380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71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253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54" y="365807"/>
            <a:ext cx="10555393" cy="64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11954" y="1217930"/>
            <a:ext cx="5074708" cy="77135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6292639" y="1217930"/>
            <a:ext cx="5074708" cy="77135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9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75" y="365807"/>
            <a:ext cx="10587872" cy="6491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75" y="1350084"/>
            <a:ext cx="5107187" cy="852129"/>
          </a:xfrm>
        </p:spPr>
        <p:txBody>
          <a:bodyPr anchor="b"/>
          <a:lstStyle>
            <a:lvl1pPr marL="0" indent="0">
              <a:buNone/>
              <a:defRPr sz="2283" b="1"/>
            </a:lvl1pPr>
            <a:lvl2pPr marL="434980" indent="0">
              <a:buNone/>
              <a:defRPr sz="1903" b="1"/>
            </a:lvl2pPr>
            <a:lvl3pPr marL="869960" indent="0">
              <a:buNone/>
              <a:defRPr sz="1713" b="1"/>
            </a:lvl3pPr>
            <a:lvl4pPr marL="1304940" indent="0">
              <a:buNone/>
              <a:defRPr sz="1522" b="1"/>
            </a:lvl4pPr>
            <a:lvl5pPr marL="1739920" indent="0">
              <a:buNone/>
              <a:defRPr sz="1522" b="1"/>
            </a:lvl5pPr>
            <a:lvl6pPr marL="2174900" indent="0">
              <a:buNone/>
              <a:defRPr sz="1522" b="1"/>
            </a:lvl6pPr>
            <a:lvl7pPr marL="2609880" indent="0">
              <a:buNone/>
              <a:defRPr sz="1522" b="1"/>
            </a:lvl7pPr>
            <a:lvl8pPr marL="3044861" indent="0">
              <a:buNone/>
              <a:defRPr sz="1522" b="1"/>
            </a:lvl8pPr>
            <a:lvl9pPr marL="3479841" indent="0">
              <a:buNone/>
              <a:defRPr sz="152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0160" y="1350084"/>
            <a:ext cx="5107187" cy="852129"/>
          </a:xfrm>
        </p:spPr>
        <p:txBody>
          <a:bodyPr anchor="b"/>
          <a:lstStyle>
            <a:lvl1pPr marL="0" indent="0">
              <a:buNone/>
              <a:defRPr sz="2283" b="1"/>
            </a:lvl1pPr>
            <a:lvl2pPr marL="434980" indent="0">
              <a:buNone/>
              <a:defRPr sz="1903" b="1"/>
            </a:lvl2pPr>
            <a:lvl3pPr marL="869960" indent="0">
              <a:buNone/>
              <a:defRPr sz="1713" b="1"/>
            </a:lvl3pPr>
            <a:lvl4pPr marL="1304940" indent="0">
              <a:buNone/>
              <a:defRPr sz="1522" b="1"/>
            </a:lvl4pPr>
            <a:lvl5pPr marL="1739920" indent="0">
              <a:buNone/>
              <a:defRPr sz="1522" b="1"/>
            </a:lvl5pPr>
            <a:lvl6pPr marL="2174900" indent="0">
              <a:buNone/>
              <a:defRPr sz="1522" b="1"/>
            </a:lvl6pPr>
            <a:lvl7pPr marL="2609880" indent="0">
              <a:buNone/>
              <a:defRPr sz="1522" b="1"/>
            </a:lvl7pPr>
            <a:lvl8pPr marL="3044861" indent="0">
              <a:buNone/>
              <a:defRPr sz="1522" b="1"/>
            </a:lvl8pPr>
            <a:lvl9pPr marL="3479841" indent="0">
              <a:buNone/>
              <a:defRPr sz="152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79475" y="2334366"/>
            <a:ext cx="5107187" cy="6394133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6260160" y="2334366"/>
            <a:ext cx="5107187" cy="6394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8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77" y="308357"/>
            <a:ext cx="11367347" cy="706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5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81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942" y="6288412"/>
            <a:ext cx="10758382" cy="754865"/>
          </a:xfrm>
        </p:spPr>
        <p:txBody>
          <a:bodyPr anchor="b"/>
          <a:lstStyle>
            <a:lvl1pPr algn="l">
              <a:defRPr sz="285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4942" y="304482"/>
            <a:ext cx="10758382" cy="5886662"/>
          </a:xfrm>
        </p:spPr>
        <p:txBody>
          <a:bodyPr/>
          <a:lstStyle>
            <a:lvl1pPr marL="0" indent="0">
              <a:buNone/>
              <a:defRPr sz="3044"/>
            </a:lvl1pPr>
            <a:lvl2pPr marL="434980" indent="0">
              <a:buNone/>
              <a:defRPr sz="2664"/>
            </a:lvl2pPr>
            <a:lvl3pPr marL="869960" indent="0">
              <a:buNone/>
              <a:defRPr sz="2283"/>
            </a:lvl3pPr>
            <a:lvl4pPr marL="1304940" indent="0">
              <a:buNone/>
              <a:defRPr sz="1903"/>
            </a:lvl4pPr>
            <a:lvl5pPr marL="1739920" indent="0">
              <a:buNone/>
              <a:defRPr sz="1903"/>
            </a:lvl5pPr>
            <a:lvl6pPr marL="2174900" indent="0">
              <a:buNone/>
              <a:defRPr sz="1903"/>
            </a:lvl6pPr>
            <a:lvl7pPr marL="2609880" indent="0">
              <a:buNone/>
              <a:defRPr sz="1903"/>
            </a:lvl7pPr>
            <a:lvl8pPr marL="3044861" indent="0">
              <a:buNone/>
              <a:defRPr sz="1903"/>
            </a:lvl8pPr>
            <a:lvl9pPr marL="3479841" indent="0">
              <a:buNone/>
              <a:defRPr sz="1903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942" y="7043274"/>
            <a:ext cx="10758382" cy="1072033"/>
          </a:xfrm>
        </p:spPr>
        <p:txBody>
          <a:bodyPr/>
          <a:lstStyle>
            <a:lvl1pPr marL="0" indent="0">
              <a:buNone/>
              <a:defRPr sz="1332"/>
            </a:lvl1pPr>
            <a:lvl2pPr marL="434980" indent="0">
              <a:buNone/>
              <a:defRPr sz="1142"/>
            </a:lvl2pPr>
            <a:lvl3pPr marL="869960" indent="0">
              <a:buNone/>
              <a:defRPr sz="951"/>
            </a:lvl3pPr>
            <a:lvl4pPr marL="1304940" indent="0">
              <a:buNone/>
              <a:defRPr sz="856"/>
            </a:lvl4pPr>
            <a:lvl5pPr marL="1739920" indent="0">
              <a:buNone/>
              <a:defRPr sz="856"/>
            </a:lvl5pPr>
            <a:lvl6pPr marL="2174900" indent="0">
              <a:buNone/>
              <a:defRPr sz="856"/>
            </a:lvl6pPr>
            <a:lvl7pPr marL="2609880" indent="0">
              <a:buNone/>
              <a:defRPr sz="856"/>
            </a:lvl7pPr>
            <a:lvl8pPr marL="3044861" indent="0">
              <a:buNone/>
              <a:defRPr sz="856"/>
            </a:lvl8pPr>
            <a:lvl9pPr marL="3479841" indent="0">
              <a:buNone/>
              <a:defRPr sz="856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89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65C687-7D9A-D34C-AE96-1723898FA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0"/>
            <a:ext cx="12175340" cy="913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1DABC-17B0-9445-A1FA-D6CB62D9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77" y="308357"/>
            <a:ext cx="11367347" cy="8080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F994692-EFB0-AF44-A524-BC0DED177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5977" y="1319424"/>
            <a:ext cx="11367347" cy="720608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33831"/>
            <a:ext cx="12179300" cy="9168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3" dirty="0"/>
          </a:p>
        </p:txBody>
      </p:sp>
    </p:spTree>
    <p:extLst>
      <p:ext uri="{BB962C8B-B14F-4D97-AF65-F5344CB8AC3E}">
        <p14:creationId xmlns:p14="http://schemas.microsoft.com/office/powerpoint/2010/main" val="220807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3EDCC-AEE6-1E41-BE5B-3D06FEDCA4B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" y="0"/>
            <a:ext cx="12163461" cy="9134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976" y="436639"/>
            <a:ext cx="11367347" cy="54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977" y="1217931"/>
            <a:ext cx="11367347" cy="7409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70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sldNum="0" hdr="0" ftr="0" dt="0"/>
  <p:txStyles>
    <p:titleStyle>
      <a:lvl1pPr algn="l" defTabSz="869960" rtl="0" eaLnBrk="1" latinLnBrk="0" hangingPunct="1">
        <a:spcBef>
          <a:spcPct val="0"/>
        </a:spcBef>
        <a:buNone/>
        <a:defRPr sz="3425" b="1" i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26235" indent="-326235" algn="l" defTabSz="869960" rtl="0" eaLnBrk="1" latinLnBrk="0" hangingPunct="1">
        <a:lnSpc>
          <a:spcPct val="100000"/>
        </a:lnSpc>
        <a:spcBef>
          <a:spcPts val="1142"/>
        </a:spcBef>
        <a:buClr>
          <a:schemeClr val="accent1"/>
        </a:buClr>
        <a:buFont typeface="Arial" panose="020B0604020202020204" pitchFamily="34" charset="0"/>
        <a:buChar char="•"/>
        <a:defRPr sz="2664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95968" indent="-330585" algn="l" defTabSz="869960" rtl="0" eaLnBrk="1" latinLnBrk="0" hangingPunct="1">
        <a:lnSpc>
          <a:spcPct val="100000"/>
        </a:lnSpc>
        <a:spcBef>
          <a:spcPts val="1142"/>
        </a:spcBef>
        <a:buClr>
          <a:schemeClr val="accent1"/>
        </a:buClr>
        <a:buSzPct val="100000"/>
        <a:buFont typeface="Franklin Gothic Book" panose="020B0503020102020204" pitchFamily="34" charset="0"/>
        <a:buChar char="◦"/>
        <a:defRPr lang="en-US" sz="2664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56956" indent="-217490" algn="l" defTabSz="869960" rtl="0" eaLnBrk="1" latinLnBrk="0" hangingPunct="1">
        <a:lnSpc>
          <a:spcPct val="100000"/>
        </a:lnSpc>
        <a:spcBef>
          <a:spcPts val="1142"/>
        </a:spcBef>
        <a:buClr>
          <a:schemeClr val="accent1"/>
        </a:buClr>
        <a:buSzPct val="55000"/>
        <a:buFontTx/>
        <a:buBlip>
          <a:blip r:embed="rId26"/>
        </a:buBlip>
        <a:defRPr sz="2283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04940" indent="-260988" algn="l" defTabSz="869960" rtl="0" eaLnBrk="1" latinLnBrk="0" hangingPunct="1">
        <a:lnSpc>
          <a:spcPct val="100000"/>
        </a:lnSpc>
        <a:spcBef>
          <a:spcPts val="1142"/>
        </a:spcBef>
        <a:buClr>
          <a:schemeClr val="accent1"/>
        </a:buClr>
        <a:buSzPct val="55000"/>
        <a:buFontTx/>
        <a:buBlip>
          <a:blip r:embed="rId27"/>
        </a:buBlip>
        <a:defRPr sz="2283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35525" indent="-330585" algn="l" defTabSz="869960" rtl="0" eaLnBrk="1" latinLnBrk="0" hangingPunct="1">
        <a:lnSpc>
          <a:spcPct val="100000"/>
        </a:lnSpc>
        <a:spcBef>
          <a:spcPts val="1142"/>
        </a:spcBef>
        <a:buClr>
          <a:schemeClr val="accent1"/>
        </a:buClr>
        <a:buFont typeface="Arial" panose="020B0604020202020204" pitchFamily="34" charset="0"/>
        <a:buChar char="•"/>
        <a:defRPr sz="1903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2390" indent="-217490" algn="l" defTabSz="869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6pPr>
      <a:lvl7pPr marL="2827371" indent="-217490" algn="l" defTabSz="869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7pPr>
      <a:lvl8pPr marL="3262351" indent="-217490" algn="l" defTabSz="869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8pPr>
      <a:lvl9pPr marL="3697331" indent="-217490" algn="l" defTabSz="869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996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1pPr>
      <a:lvl2pPr marL="434980" algn="l" defTabSz="86996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2pPr>
      <a:lvl3pPr marL="869960" algn="l" defTabSz="86996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3pPr>
      <a:lvl4pPr marL="1304940" algn="l" defTabSz="86996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4pPr>
      <a:lvl5pPr marL="1739920" algn="l" defTabSz="86996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5pPr>
      <a:lvl6pPr marL="2174900" algn="l" defTabSz="86996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6pPr>
      <a:lvl7pPr marL="2609880" algn="l" defTabSz="86996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7pPr>
      <a:lvl8pPr marL="3044861" algn="l" defTabSz="86996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8pPr>
      <a:lvl9pPr marL="3479841" algn="l" defTabSz="86996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FY 24 Budget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531" y="3959190"/>
            <a:ext cx="11215105" cy="2334366"/>
          </a:xfrm>
        </p:spPr>
        <p:txBody>
          <a:bodyPr/>
          <a:lstStyle/>
          <a:p>
            <a:r>
              <a:rPr lang="en-US" b="1" dirty="0"/>
              <a:t>October 18</a:t>
            </a:r>
            <a:r>
              <a:rPr lang="en-US" b="1" baseline="30000" dirty="0"/>
              <a:t>th</a:t>
            </a:r>
            <a:r>
              <a:rPr lang="en-US" b="1" dirty="0"/>
              <a:t>, 2022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5531" y="3022487"/>
            <a:ext cx="11215105" cy="65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869960" rtl="0" eaLnBrk="1" latinLnBrk="0" hangingPunct="1">
              <a:lnSpc>
                <a:spcPct val="100000"/>
              </a:lnSpc>
              <a:spcBef>
                <a:spcPts val="1142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54" b="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4980" indent="0" algn="ctr" defTabSz="869960" rtl="0" eaLnBrk="1" latinLnBrk="0" hangingPunct="1">
              <a:lnSpc>
                <a:spcPct val="100000"/>
              </a:lnSpc>
              <a:spcBef>
                <a:spcPts val="1142"/>
              </a:spcBef>
              <a:buClr>
                <a:schemeClr val="accent1"/>
              </a:buClr>
              <a:buSzPct val="100000"/>
              <a:buFont typeface="Franklin Gothic Book" panose="020B0503020102020204" pitchFamily="34" charset="0"/>
              <a:buNone/>
              <a:defRPr lang="en-US" sz="2664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9960" indent="0" algn="ctr" defTabSz="869960" rtl="0" eaLnBrk="1" latinLnBrk="0" hangingPunct="1">
              <a:lnSpc>
                <a:spcPct val="100000"/>
              </a:lnSpc>
              <a:spcBef>
                <a:spcPts val="1142"/>
              </a:spcBef>
              <a:buClr>
                <a:schemeClr val="accent1"/>
              </a:buClr>
              <a:buSzPct val="55000"/>
              <a:buFontTx/>
              <a:buNone/>
              <a:defRPr sz="2283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4940" indent="0" algn="ctr" defTabSz="869960" rtl="0" eaLnBrk="1" latinLnBrk="0" hangingPunct="1">
              <a:lnSpc>
                <a:spcPct val="100000"/>
              </a:lnSpc>
              <a:spcBef>
                <a:spcPts val="1142"/>
              </a:spcBef>
              <a:buClr>
                <a:schemeClr val="accent1"/>
              </a:buClr>
              <a:buSzPct val="55000"/>
              <a:buFontTx/>
              <a:buNone/>
              <a:defRPr sz="2283" b="0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39920" indent="0" algn="ctr" defTabSz="869960" rtl="0" eaLnBrk="1" latinLnBrk="0" hangingPunct="1">
              <a:lnSpc>
                <a:spcPct val="100000"/>
              </a:lnSpc>
              <a:spcBef>
                <a:spcPts val="1142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903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74900" indent="0" algn="ctr" defTabSz="869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09880" indent="0" algn="ctr" defTabSz="869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44861" indent="0" algn="ctr" defTabSz="869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9841" indent="0" algn="ctr" defTabSz="869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(Phase II – Recommendations and Ongoing Research)</a:t>
            </a:r>
          </a:p>
        </p:txBody>
      </p:sp>
    </p:spTree>
    <p:extLst>
      <p:ext uri="{BB962C8B-B14F-4D97-AF65-F5344CB8AC3E}">
        <p14:creationId xmlns:p14="http://schemas.microsoft.com/office/powerpoint/2010/main" val="301844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Efficiency Process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5976" y="1403055"/>
            <a:ext cx="11572664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Level of service to students given program sizes leads strategy</a:t>
            </a:r>
          </a:p>
          <a:p>
            <a:pPr marL="228600" lvl="0" indent="-228600" defTabSz="9144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Multiple groups of schools are considered where staff scale and budgetary outcomes would be beneficial</a:t>
            </a:r>
          </a:p>
          <a:p>
            <a:pPr marL="228600" lvl="0" indent="-228600" defTabSz="9144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Two adjacent school attendance areas are typically combined into one larger program </a:t>
            </a:r>
          </a:p>
          <a:p>
            <a:pPr marL="228600" lvl="0" indent="-228600" defTabSz="9144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Special education student needs are carefully addressed  </a:t>
            </a:r>
          </a:p>
          <a:p>
            <a:pPr marL="228600" lvl="0" indent="-228600" defTabSz="9144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Stakeholder engagement opportunities are offered in schools affected with both in-person and virtual opportunities</a:t>
            </a:r>
          </a:p>
        </p:txBody>
      </p:sp>
      <p:pic>
        <p:nvPicPr>
          <p:cNvPr id="12" name="Picture 11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" y="8546273"/>
            <a:ext cx="1011148" cy="395762"/>
          </a:xfrm>
          <a:prstGeom prst="rect">
            <a:avLst/>
          </a:prstGeom>
          <a:noFill/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10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7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Repurposing Candidates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7239" y="1870336"/>
            <a:ext cx="8749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/>
            </a:lvl1pPr>
          </a:lstStyle>
          <a:p>
            <a:r>
              <a:rPr lang="en-US" dirty="0"/>
              <a:t>Adjacent pairs of low utilization schools that can be combined</a:t>
            </a:r>
          </a:p>
          <a:p>
            <a:endParaRPr lang="en-US" dirty="0"/>
          </a:p>
          <a:p>
            <a:r>
              <a:rPr lang="en-US" dirty="0"/>
              <a:t>Staff service levels can be enhanced or more efficient</a:t>
            </a:r>
          </a:p>
          <a:p>
            <a:endParaRPr lang="en-US" dirty="0"/>
          </a:p>
          <a:p>
            <a:r>
              <a:rPr lang="en-US" dirty="0"/>
              <a:t>Effective national practice suggests that a single school be contained within a box formed by major arterial streets.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2192300" y="1870336"/>
            <a:ext cx="1028700" cy="169059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16" y="2359057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Process for</a:t>
            </a:r>
          </a:p>
          <a:p>
            <a:pPr algn="ctr"/>
            <a:r>
              <a:rPr lang="en-US" sz="2000" b="1" dirty="0"/>
              <a:t>consideration</a:t>
            </a:r>
          </a:p>
        </p:txBody>
      </p:sp>
      <p:sp>
        <p:nvSpPr>
          <p:cNvPr id="10" name="Left Brace 9"/>
          <p:cNvSpPr/>
          <p:nvPr/>
        </p:nvSpPr>
        <p:spPr>
          <a:xfrm>
            <a:off x="2192300" y="5044637"/>
            <a:ext cx="1028700" cy="292207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6288" y="6279149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Criteria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5226" y="5040234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800" b="1"/>
            </a:lvl1pPr>
          </a:lstStyle>
          <a:p>
            <a:r>
              <a:rPr lang="en-US" dirty="0"/>
              <a:t>Current/desired</a:t>
            </a:r>
          </a:p>
          <a:p>
            <a:r>
              <a:rPr lang="en-US" dirty="0"/>
              <a:t>Level of 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5499" y="5317233"/>
            <a:ext cx="281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School Condition &amp; 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3150" y="5317233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Enrollment Decline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5226" y="605153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Prior Investment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3150" y="654087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Boundaries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55499" y="6540879"/>
            <a:ext cx="240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Pedestrian Function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5226" y="6785845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Transportation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3150" y="746181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Special Programs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55499" y="7461819"/>
            <a:ext cx="17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Future Growth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05226" y="7461819"/>
            <a:ext cx="18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Alternative Use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85750" y="4151517"/>
            <a:ext cx="11601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" y="8546273"/>
            <a:ext cx="1011148" cy="395762"/>
          </a:xfrm>
          <a:prstGeom prst="rect">
            <a:avLst/>
          </a:prstGeom>
          <a:noFill/>
        </p:spPr>
      </p:pic>
      <p:sp>
        <p:nvSpPr>
          <p:cNvPr id="24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11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3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Declining Overall Enrollment Forecast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6935" y="2460999"/>
            <a:ext cx="10053393" cy="3044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dirty="0"/>
              <a:t>Reasons:</a:t>
            </a:r>
          </a:p>
          <a:p>
            <a:pPr marL="380590" indent="-380590">
              <a:buFont typeface="Wingdings" charset="2"/>
              <a:buChar char="v"/>
            </a:pPr>
            <a:r>
              <a:rPr lang="en-US" sz="3197" dirty="0"/>
              <a:t>	Overall population decline</a:t>
            </a:r>
          </a:p>
          <a:p>
            <a:pPr marL="380590" indent="-380590">
              <a:buFont typeface="Wingdings" charset="2"/>
              <a:buChar char="v"/>
            </a:pPr>
            <a:r>
              <a:rPr lang="en-US" sz="3197" dirty="0"/>
              <a:t>	Waning housing market</a:t>
            </a:r>
          </a:p>
          <a:p>
            <a:pPr marL="380590" indent="-380590">
              <a:buFont typeface="Wingdings" charset="2"/>
              <a:buChar char="v"/>
            </a:pPr>
            <a:r>
              <a:rPr lang="en-US" sz="3197" dirty="0"/>
              <a:t>	Lower National family sizes and generation rates</a:t>
            </a:r>
          </a:p>
          <a:p>
            <a:pPr marL="380590" indent="-380590">
              <a:buFont typeface="Wingdings" charset="2"/>
              <a:buChar char="v"/>
            </a:pPr>
            <a:r>
              <a:rPr lang="en-US" sz="3197" dirty="0"/>
              <a:t>	Lower birth rates</a:t>
            </a:r>
          </a:p>
          <a:p>
            <a:pPr marL="380590" indent="-380590">
              <a:buFont typeface="Wingdings" charset="2"/>
              <a:buChar char="v"/>
            </a:pPr>
            <a:r>
              <a:rPr lang="en-US" sz="3197" dirty="0"/>
              <a:t>	Expanding non-neighborhood school market</a:t>
            </a:r>
          </a:p>
        </p:txBody>
      </p:sp>
      <p:pic>
        <p:nvPicPr>
          <p:cNvPr id="9" name="Picture 8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" y="8569472"/>
            <a:ext cx="1011148" cy="39576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42581" r="3714" b="44044"/>
          <a:stretch/>
        </p:blipFill>
        <p:spPr>
          <a:xfrm>
            <a:off x="378615" y="5535558"/>
            <a:ext cx="11543476" cy="2171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19450" y="7570291"/>
            <a:ext cx="35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Average decline = 2.1% per year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12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5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805737"/>
          </a:xfrm>
        </p:spPr>
        <p:txBody>
          <a:bodyPr>
            <a:normAutofit/>
          </a:bodyPr>
          <a:lstStyle/>
          <a:p>
            <a:r>
              <a:rPr lang="en-US" dirty="0"/>
              <a:t>Anchorage Municipality Births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2" y="1588604"/>
            <a:ext cx="10489401" cy="6304799"/>
          </a:xfrm>
        </p:spPr>
      </p:pic>
      <p:pic>
        <p:nvPicPr>
          <p:cNvPr id="6" name="Picture 5" descr="Western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5" y="8546273"/>
            <a:ext cx="1011148" cy="395762"/>
          </a:xfrm>
          <a:prstGeom prst="rect">
            <a:avLst/>
          </a:prstGeom>
          <a:noFill/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13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5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27" y="226869"/>
            <a:ext cx="10504646" cy="9194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ASD Grade Distribution – 2017 vs. 2022</a:t>
            </a:r>
          </a:p>
        </p:txBody>
      </p:sp>
      <p:pic>
        <p:nvPicPr>
          <p:cNvPr id="6" name="Picture 5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" y="8546273"/>
            <a:ext cx="1011148" cy="395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3466" y="8203812"/>
            <a:ext cx="4062331" cy="505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82" i="1" dirty="0">
                <a:solidFill>
                  <a:srgbClr val="0070C0"/>
                </a:solidFill>
              </a:rPr>
              <a:t>Smaller incoming grades.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21" y="1543051"/>
            <a:ext cx="9572858" cy="6048372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14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6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24" y="223638"/>
            <a:ext cx="10504646" cy="1313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Tightly-clustered Schools Across the District</a:t>
            </a:r>
          </a:p>
        </p:txBody>
      </p:sp>
      <p:pic>
        <p:nvPicPr>
          <p:cNvPr id="5" name="Picture 4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" y="8546273"/>
            <a:ext cx="1011148" cy="395762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5" y="1622105"/>
            <a:ext cx="9055385" cy="6838704"/>
          </a:xfrm>
        </p:spPr>
      </p:pic>
      <p:sp>
        <p:nvSpPr>
          <p:cNvPr id="7" name="TextBox 6"/>
          <p:cNvSpPr txBox="1"/>
          <p:nvPr/>
        </p:nvSpPr>
        <p:spPr>
          <a:xfrm>
            <a:off x="9528115" y="4441292"/>
            <a:ext cx="2558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Northeast Anchorage has a dense concentration of low-utilization schools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15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91440" y="1985847"/>
            <a:ext cx="12022138" cy="1077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76" y="436639"/>
            <a:ext cx="11367347" cy="547642"/>
          </a:xfrm>
        </p:spPr>
        <p:txBody>
          <a:bodyPr/>
          <a:lstStyle/>
          <a:p>
            <a:r>
              <a:rPr lang="en-US" dirty="0"/>
              <a:t>School Closure Recommendations – Round 1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" y="4359515"/>
            <a:ext cx="12022138" cy="1016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" y="5494068"/>
            <a:ext cx="12022138" cy="11106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" y="6706685"/>
            <a:ext cx="12022138" cy="1048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" y="7856542"/>
            <a:ext cx="12022138" cy="104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" y="3181245"/>
            <a:ext cx="12022138" cy="107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1052" y="4532224"/>
            <a:ext cx="6623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400" b="1"/>
            </a:lvl1pPr>
          </a:lstStyle>
          <a:p>
            <a:r>
              <a:rPr lang="en-US" dirty="0" err="1"/>
              <a:t>Klatt</a:t>
            </a:r>
            <a:endParaRPr lang="en-US" dirty="0"/>
          </a:p>
          <a:p>
            <a:r>
              <a:rPr lang="en-US" dirty="0"/>
              <a:t>(92%)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8360" y="4213162"/>
            <a:ext cx="4629537" cy="1075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250000"/>
              </a:lnSpc>
              <a:defRPr sz="1400" b="1"/>
            </a:lvl1pPr>
          </a:lstStyle>
          <a:p>
            <a:r>
              <a:rPr lang="en-US" dirty="0"/>
              <a:t>Campbell – North of Minnesota Dr. (</a:t>
            </a:r>
            <a:r>
              <a:rPr lang="en-US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Dimond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Estates</a:t>
            </a:r>
            <a:r>
              <a:rPr lang="en-US" dirty="0"/>
              <a:t>)</a:t>
            </a:r>
          </a:p>
          <a:p>
            <a:r>
              <a:rPr lang="en-US" dirty="0"/>
              <a:t>Ocean View – South of Minnesota Dr.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052" y="8099391"/>
            <a:ext cx="12874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400" b="1"/>
            </a:lvl1pPr>
          </a:lstStyle>
          <a:p>
            <a:r>
              <a:rPr lang="en-US" dirty="0"/>
              <a:t>Wonder Park</a:t>
            </a:r>
          </a:p>
          <a:p>
            <a:r>
              <a:rPr lang="en-US" dirty="0"/>
              <a:t>(55%)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898" y="4501446"/>
            <a:ext cx="3947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Repurpose building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Programs affected: Pre-K, 2 Structured Learning Classrooms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3897" y="8039774"/>
            <a:ext cx="3785641" cy="89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Repurpose building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Transportation costs will increase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Programs affected: Pre-K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448360" y="8053535"/>
            <a:ext cx="1029449" cy="537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250000"/>
              </a:lnSpc>
              <a:defRPr sz="1400" b="1"/>
            </a:lvl1pPr>
          </a:lstStyle>
          <a:p>
            <a:r>
              <a:rPr lang="en-US" dirty="0"/>
              <a:t>Williwaw  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6246421" y="1985847"/>
            <a:ext cx="0" cy="69192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1052" y="5745221"/>
            <a:ext cx="14379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400" b="1"/>
            </a:lvl1pPr>
          </a:lstStyle>
          <a:p>
            <a:r>
              <a:rPr lang="en-US" dirty="0" err="1"/>
              <a:t>Nunaka</a:t>
            </a:r>
            <a:r>
              <a:rPr lang="en-US" dirty="0"/>
              <a:t> Valley </a:t>
            </a:r>
          </a:p>
          <a:p>
            <a:r>
              <a:rPr lang="en-US" dirty="0"/>
              <a:t>(66%)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53897" y="5716819"/>
            <a:ext cx="4049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Repurpose building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Programs affected: Pre-K, 3 </a:t>
            </a:r>
            <a:r>
              <a:rPr lang="en-US" sz="1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SpED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Developmental Programs (3 &amp; 4 years old)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71052" y="2221305"/>
            <a:ext cx="12458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400" b="1"/>
            </a:lvl1pPr>
          </a:lstStyle>
          <a:p>
            <a:r>
              <a:rPr lang="en-US" dirty="0"/>
              <a:t>Abbott Loop</a:t>
            </a:r>
          </a:p>
          <a:p>
            <a:r>
              <a:rPr lang="en-US" dirty="0"/>
              <a:t>(65%)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8360" y="1915328"/>
            <a:ext cx="2780761" cy="1075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250000"/>
              </a:lnSpc>
              <a:defRPr sz="1400" b="1"/>
            </a:lvl1pPr>
          </a:lstStyle>
          <a:p>
            <a:r>
              <a:rPr lang="en-US" dirty="0" err="1"/>
              <a:t>Kasuun</a:t>
            </a:r>
            <a:r>
              <a:rPr lang="en-US" dirty="0"/>
              <a:t> – North of E. 88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  <a:p>
            <a:r>
              <a:rPr lang="en-US" dirty="0"/>
              <a:t>Trailside – South of E. 88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53898" y="2109506"/>
            <a:ext cx="3785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Utilize fire suppression funds to demo building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Programs affected: 1 Pre-K, 2 </a:t>
            </a:r>
            <a:r>
              <a:rPr lang="en-US" sz="1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SpED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Developmental Programs (3 &amp; 4 years old)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052" y="3410307"/>
            <a:ext cx="15421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400" b="1"/>
            </a:lvl1pPr>
          </a:lstStyle>
          <a:p>
            <a:r>
              <a:rPr lang="en-US" dirty="0"/>
              <a:t>Birchwood ABC</a:t>
            </a:r>
          </a:p>
          <a:p>
            <a:r>
              <a:rPr lang="en-US" dirty="0"/>
              <a:t>(51%)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53897" y="3379529"/>
            <a:ext cx="3785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Repurpose building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Programs affected: ABC, 2 Pre-K &amp;              2 Life Skills programs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6448360" y="3100288"/>
            <a:ext cx="4026808" cy="1075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250000"/>
              </a:lnSpc>
              <a:defRPr sz="1400" b="1"/>
            </a:lvl1pPr>
          </a:lstStyle>
          <a:p>
            <a:r>
              <a:rPr lang="en-US" dirty="0"/>
              <a:t>Fire Lake  </a:t>
            </a:r>
          </a:p>
          <a:p>
            <a:r>
              <a:rPr lang="en-US" dirty="0"/>
              <a:t>Homestead – Receives Gen Ed ABC students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1052" y="6913960"/>
            <a:ext cx="11785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400" b="1"/>
            </a:lvl1pPr>
          </a:lstStyle>
          <a:p>
            <a:r>
              <a:rPr lang="en-US" dirty="0"/>
              <a:t>Northwood </a:t>
            </a:r>
          </a:p>
          <a:p>
            <a:r>
              <a:rPr lang="en-US" dirty="0"/>
              <a:t>(69%)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48360" y="7043294"/>
            <a:ext cx="1197764" cy="375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Lake Hood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8360" y="5456445"/>
            <a:ext cx="3008901" cy="1075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250000"/>
              </a:lnSpc>
              <a:defRPr sz="1400" b="1"/>
            </a:lvl1pPr>
          </a:lstStyle>
          <a:p>
            <a:r>
              <a:rPr lang="en-US" dirty="0"/>
              <a:t>Chester Valley – East of Boniface</a:t>
            </a:r>
          </a:p>
          <a:p>
            <a:r>
              <a:rPr lang="en-US" dirty="0"/>
              <a:t>Russian Jack – West of Boniface</a:t>
            </a:r>
          </a:p>
        </p:txBody>
      </p:sp>
      <p:pic>
        <p:nvPicPr>
          <p:cNvPr id="50" name="Picture 49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55" y="8917023"/>
            <a:ext cx="502756" cy="196778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2053897" y="6871901"/>
            <a:ext cx="4049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Repurpose building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Programs affected: Pre-K, 5 </a:t>
            </a:r>
            <a:r>
              <a:rPr lang="en-US" sz="1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SpED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Developmental Programs (3 &amp; 4 years old)</a:t>
            </a:r>
            <a:endParaRPr lang="en-US" sz="1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F60898-9090-4C4F-9DC4-39D95D26B31E}"/>
              </a:ext>
            </a:extLst>
          </p:cNvPr>
          <p:cNvCxnSpPr>
            <a:cxnSpLocks/>
          </p:cNvCxnSpPr>
          <p:nvPr/>
        </p:nvCxnSpPr>
        <p:spPr>
          <a:xfrm>
            <a:off x="1908340" y="1985847"/>
            <a:ext cx="0" cy="69311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16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06927-8820-433A-8909-7683D76E06DB}"/>
              </a:ext>
            </a:extLst>
          </p:cNvPr>
          <p:cNvSpPr txBox="1"/>
          <p:nvPr/>
        </p:nvSpPr>
        <p:spPr>
          <a:xfrm>
            <a:off x="437852" y="1379020"/>
            <a:ext cx="113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Closing Schools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2062FB-84FF-4BDD-A435-AA3D29281672}"/>
              </a:ext>
            </a:extLst>
          </p:cNvPr>
          <p:cNvSpPr txBox="1"/>
          <p:nvPr/>
        </p:nvSpPr>
        <p:spPr>
          <a:xfrm>
            <a:off x="3353191" y="1656019"/>
            <a:ext cx="136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Remarks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83DACA-A8EF-4D85-9CA7-B53CBC5FB11E}"/>
              </a:ext>
            </a:extLst>
          </p:cNvPr>
          <p:cNvSpPr txBox="1"/>
          <p:nvPr/>
        </p:nvSpPr>
        <p:spPr>
          <a:xfrm>
            <a:off x="7477809" y="1656019"/>
            <a:ext cx="32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Receiving Schools</a:t>
            </a:r>
          </a:p>
        </p:txBody>
      </p:sp>
    </p:spTree>
    <p:extLst>
      <p:ext uri="{BB962C8B-B14F-4D97-AF65-F5344CB8AC3E}">
        <p14:creationId xmlns:p14="http://schemas.microsoft.com/office/powerpoint/2010/main" val="1096322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Halls</a:t>
            </a:r>
          </a:p>
        </p:txBody>
      </p:sp>
      <p:pic>
        <p:nvPicPr>
          <p:cNvPr id="4" name="Picture 3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" y="8546273"/>
            <a:ext cx="1011148" cy="3957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055" y="3032257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Community</a:t>
            </a:r>
          </a:p>
          <a:p>
            <a:pPr algn="ctr"/>
            <a:r>
              <a:rPr lang="en-US" sz="2000" b="1" dirty="0"/>
              <a:t>Town Halls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5386" y="1779943"/>
            <a:ext cx="748801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Briefing to school staff at 4pm; community at 6:30pm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Will provide more detailed information than this briefing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Surveys and feedback will be collected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District staff (</a:t>
            </a:r>
            <a:r>
              <a:rPr lang="en-US" sz="1800" b="1" dirty="0" err="1"/>
              <a:t>GenED</a:t>
            </a:r>
            <a:r>
              <a:rPr lang="en-US" sz="1800" b="1" dirty="0"/>
              <a:t>, </a:t>
            </a:r>
            <a:r>
              <a:rPr lang="en-US" sz="1800" b="1" dirty="0" err="1"/>
              <a:t>SpED</a:t>
            </a:r>
            <a:r>
              <a:rPr lang="en-US" sz="1800" b="1" dirty="0"/>
              <a:t>, Transportation, etc.) will be present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Dates for onsite Town Halls: Nov 2</a:t>
            </a:r>
            <a:r>
              <a:rPr lang="en-US" sz="1800" b="1" baseline="30000" dirty="0"/>
              <a:t>nd</a:t>
            </a:r>
            <a:r>
              <a:rPr lang="en-US" sz="1800" b="1" dirty="0"/>
              <a:t>, 3</a:t>
            </a:r>
            <a:r>
              <a:rPr lang="en-US" sz="1800" b="1" baseline="30000" dirty="0"/>
              <a:t>rd</a:t>
            </a:r>
            <a:r>
              <a:rPr lang="en-US" sz="1800" b="1" dirty="0"/>
              <a:t>, 14</a:t>
            </a:r>
            <a:r>
              <a:rPr lang="en-US" sz="1800" b="1" baseline="30000" dirty="0"/>
              <a:t>th</a:t>
            </a:r>
            <a:r>
              <a:rPr lang="en-US" sz="1800" b="1" dirty="0"/>
              <a:t>, 16</a:t>
            </a:r>
            <a:r>
              <a:rPr lang="en-US" sz="1800" b="1" baseline="30000" dirty="0"/>
              <a:t>th</a:t>
            </a:r>
            <a:r>
              <a:rPr lang="en-US" sz="1800" b="1" dirty="0"/>
              <a:t>, 21</a:t>
            </a:r>
            <a:r>
              <a:rPr lang="en-US" sz="1800" b="1" baseline="30000" dirty="0"/>
              <a:t>st</a:t>
            </a:r>
            <a:r>
              <a:rPr lang="en-US" sz="1800" b="1" dirty="0"/>
              <a:t> and 22</a:t>
            </a:r>
            <a:r>
              <a:rPr lang="en-US" sz="1800" b="1" baseline="30000" dirty="0"/>
              <a:t>nd</a:t>
            </a:r>
            <a:r>
              <a:rPr lang="en-US" sz="1800" b="1" dirty="0"/>
              <a:t> 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Virtual dates TBD</a:t>
            </a:r>
          </a:p>
        </p:txBody>
      </p:sp>
      <p:sp>
        <p:nvSpPr>
          <p:cNvPr id="7" name="Left Brace 6"/>
          <p:cNvSpPr/>
          <p:nvPr/>
        </p:nvSpPr>
        <p:spPr>
          <a:xfrm>
            <a:off x="2306686" y="1757083"/>
            <a:ext cx="1028700" cy="334878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5750" y="5578148"/>
            <a:ext cx="11601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1615" y="6854243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Purpose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5387" y="6110697"/>
            <a:ext cx="855181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800" b="1" dirty="0"/>
              <a:t>Allows staff &amp; community to provide input and feedback to assist in: </a:t>
            </a:r>
          </a:p>
          <a:p>
            <a:pPr marL="457200" lvl="1" indent="-1714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Refining facts and assumptions necessary for detailed planning</a:t>
            </a:r>
          </a:p>
          <a:p>
            <a:pPr marL="457200" lvl="1" indent="-1714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Highlighting needs that must be addressed</a:t>
            </a:r>
          </a:p>
          <a:p>
            <a:pPr marL="457200" lvl="1" indent="-1714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Informing and improving implementation planning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2306686" y="6110698"/>
            <a:ext cx="1028700" cy="226774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17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FY24 Budget Deficit Monitor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70133" y="1860737"/>
            <a:ext cx="15654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FY 24 Deficit</a:t>
            </a:r>
          </a:p>
          <a:p>
            <a:pPr algn="ctr"/>
            <a:r>
              <a:rPr lang="en-US" sz="1600" b="1" dirty="0"/>
              <a:t>(in $Millions)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5513556" y="2570698"/>
            <a:ext cx="878646" cy="6382955"/>
            <a:chOff x="5211003" y="2344670"/>
            <a:chExt cx="878646" cy="6382955"/>
          </a:xfrm>
        </p:grpSpPr>
        <p:sp>
          <p:nvSpPr>
            <p:cNvPr id="4" name="Rounded Rectangle 3"/>
            <p:cNvSpPr/>
            <p:nvPr/>
          </p:nvSpPr>
          <p:spPr>
            <a:xfrm>
              <a:off x="5211003" y="2344670"/>
              <a:ext cx="878646" cy="63665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1000"/>
                    <a:lumOff val="59000"/>
                  </a:schemeClr>
                </a:gs>
                <a:gs pos="0">
                  <a:srgbClr val="FF0000"/>
                </a:gs>
                <a:gs pos="81000">
                  <a:srgbClr val="FFC000"/>
                </a:gs>
                <a:gs pos="100000">
                  <a:srgbClr val="00B050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5334177" y="2453382"/>
              <a:ext cx="632298" cy="6274243"/>
              <a:chOff x="3670747" y="2453382"/>
              <a:chExt cx="632298" cy="6274243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670747" y="2612795"/>
                <a:ext cx="632298" cy="5966460"/>
                <a:chOff x="3452313" y="2534971"/>
                <a:chExt cx="632298" cy="5966460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768462" y="2534971"/>
                  <a:ext cx="0" cy="59664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52313" y="8501431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665912" y="2834973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3665912" y="3434977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665912" y="4034981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665912" y="4634985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665912" y="5234989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3665912" y="5834993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665912" y="6434997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665912" y="7035001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3665912" y="7635005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665912" y="8235016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3452313" y="7904785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452313" y="7308139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3452313" y="6711493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3452313" y="6114847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3452313" y="5518201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3452313" y="4921555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3452313" y="4324909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52313" y="3728263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3452313" y="3131617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3452313" y="2534971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Group 142"/>
              <p:cNvGrpSpPr/>
              <p:nvPr/>
            </p:nvGrpSpPr>
            <p:grpSpPr>
              <a:xfrm>
                <a:off x="3745484" y="2453382"/>
                <a:ext cx="482824" cy="6274243"/>
                <a:chOff x="3745484" y="2365830"/>
                <a:chExt cx="482824" cy="6274243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795177" y="7735653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10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795177" y="7139006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20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795177" y="6542359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30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795177" y="5945712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40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795177" y="5349065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50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3795177" y="4752418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60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795177" y="4155771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70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795177" y="3559124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80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795177" y="2962477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90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745484" y="2365830"/>
                  <a:ext cx="4828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100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844870" y="8332296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</p:grpSp>
        </p:grpSp>
      </p:grpSp>
      <p:sp>
        <p:nvSpPr>
          <p:cNvPr id="149" name="Rounded Rectangle 148"/>
          <p:cNvSpPr/>
          <p:nvPr/>
        </p:nvSpPr>
        <p:spPr>
          <a:xfrm>
            <a:off x="7022296" y="4374209"/>
            <a:ext cx="5019737" cy="66765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7022296" y="4415648"/>
            <a:ext cx="491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Preserve ≈ $16M one-time state funds for FY24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Meet or exceed FY23 projected enrollment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9241" y="4687998"/>
            <a:ext cx="4824989" cy="5900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9241" y="4679888"/>
            <a:ext cx="480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6</a:t>
            </a:r>
            <a:r>
              <a:rPr lang="en-US" sz="1600" b="1" baseline="30000" dirty="0"/>
              <a:t>th</a:t>
            </a:r>
            <a:r>
              <a:rPr lang="en-US" sz="1600" b="1" dirty="0"/>
              <a:t> Grade Band/Orchestra, IGNITE &amp; elementary immersion programs</a:t>
            </a:r>
            <a:endParaRPr lang="en-US" sz="1400" b="1" dirty="0"/>
          </a:p>
        </p:txBody>
      </p:sp>
      <p:grpSp>
        <p:nvGrpSpPr>
          <p:cNvPr id="84" name="Group 83"/>
          <p:cNvGrpSpPr/>
          <p:nvPr/>
        </p:nvGrpSpPr>
        <p:grpSpPr>
          <a:xfrm>
            <a:off x="5211294" y="5024434"/>
            <a:ext cx="1278070" cy="279854"/>
            <a:chOff x="3178342" y="4288200"/>
            <a:chExt cx="1278070" cy="279854"/>
          </a:xfrm>
        </p:grpSpPr>
        <p:sp>
          <p:nvSpPr>
            <p:cNvPr id="85" name="Rounded Rectangle 84"/>
            <p:cNvSpPr/>
            <p:nvPr/>
          </p:nvSpPr>
          <p:spPr>
            <a:xfrm>
              <a:off x="3390106" y="4288200"/>
              <a:ext cx="1066306" cy="279854"/>
            </a:xfrm>
            <a:prstGeom prst="roundRect">
              <a:avLst/>
            </a:prstGeom>
            <a:solidFill>
              <a:schemeClr val="bg1">
                <a:lumMod val="95000"/>
                <a:alpha val="52000"/>
              </a:schemeClr>
            </a:solidFill>
            <a:ln w="92075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/>
          </p:nvSpPr>
          <p:spPr>
            <a:xfrm rot="16200000">
              <a:off x="3156476" y="4340477"/>
              <a:ext cx="219032" cy="175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3510664" y="4430006"/>
              <a:ext cx="82519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5415110" y="4571473"/>
            <a:ext cx="1280637" cy="279854"/>
            <a:chOff x="3353642" y="5028420"/>
            <a:chExt cx="1280637" cy="279854"/>
          </a:xfrm>
        </p:grpSpPr>
        <p:sp>
          <p:nvSpPr>
            <p:cNvPr id="89" name="Rounded Rectangle 88"/>
            <p:cNvSpPr/>
            <p:nvPr/>
          </p:nvSpPr>
          <p:spPr>
            <a:xfrm>
              <a:off x="3353642" y="5028420"/>
              <a:ext cx="1066306" cy="279854"/>
            </a:xfrm>
            <a:prstGeom prst="roundRect">
              <a:avLst/>
            </a:prstGeom>
            <a:solidFill>
              <a:schemeClr val="bg1">
                <a:lumMod val="95000"/>
                <a:alpha val="52000"/>
              </a:schemeClr>
            </a:solidFill>
            <a:ln w="92075" cap="sq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 rot="5400000">
              <a:off x="4437113" y="5080697"/>
              <a:ext cx="219032" cy="175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3474200" y="5168402"/>
              <a:ext cx="82519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ounded Rectangle 91"/>
          <p:cNvSpPr/>
          <p:nvPr/>
        </p:nvSpPr>
        <p:spPr>
          <a:xfrm>
            <a:off x="7056065" y="2029220"/>
            <a:ext cx="5019737" cy="20067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665415" y="1639169"/>
            <a:ext cx="3801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School Board future discussions</a:t>
            </a:r>
            <a:endParaRPr lang="en-US" sz="16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056065" y="2160582"/>
            <a:ext cx="50197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Defer planned FY 23 ESSER spending</a:t>
            </a:r>
          </a:p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Sunset Committee analysis</a:t>
            </a:r>
          </a:p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Review alternative schedules (trimesters, lecture hall, start times, etc.)</a:t>
            </a:r>
          </a:p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1:1 computer plan options @ ES &amp; MS levels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022296" y="5166893"/>
            <a:ext cx="5019737" cy="6230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022296" y="5208332"/>
            <a:ext cx="501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ASD Virtual (ASDV)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Middle School Model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415110" y="5439649"/>
            <a:ext cx="1280637" cy="279854"/>
            <a:chOff x="3353642" y="5028420"/>
            <a:chExt cx="1280637" cy="279854"/>
          </a:xfrm>
        </p:grpSpPr>
        <p:sp>
          <p:nvSpPr>
            <p:cNvPr id="74" name="Rounded Rectangle 73"/>
            <p:cNvSpPr/>
            <p:nvPr/>
          </p:nvSpPr>
          <p:spPr>
            <a:xfrm>
              <a:off x="3353642" y="5028420"/>
              <a:ext cx="1066306" cy="279854"/>
            </a:xfrm>
            <a:prstGeom prst="roundRect">
              <a:avLst/>
            </a:prstGeom>
            <a:solidFill>
              <a:schemeClr val="bg1">
                <a:lumMod val="95000"/>
                <a:alpha val="52000"/>
              </a:schemeClr>
            </a:solidFill>
            <a:ln w="92075" cap="sq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4437113" y="5080697"/>
              <a:ext cx="219032" cy="175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474200" y="5168402"/>
              <a:ext cx="82519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82"/>
          <p:cNvSpPr/>
          <p:nvPr/>
        </p:nvSpPr>
        <p:spPr>
          <a:xfrm>
            <a:off x="49241" y="5470929"/>
            <a:ext cx="4824989" cy="5632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9241" y="5449417"/>
            <a:ext cx="480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Hockey, swimming, soccer, gymnastics &amp; Dome contract </a:t>
            </a:r>
            <a:endParaRPr lang="en-US" sz="1400" b="1" dirty="0"/>
          </a:p>
        </p:txBody>
      </p:sp>
      <p:grpSp>
        <p:nvGrpSpPr>
          <p:cNvPr id="96" name="Group 95"/>
          <p:cNvGrpSpPr/>
          <p:nvPr/>
        </p:nvGrpSpPr>
        <p:grpSpPr>
          <a:xfrm>
            <a:off x="5211294" y="5630633"/>
            <a:ext cx="1278070" cy="279854"/>
            <a:chOff x="3178342" y="4288200"/>
            <a:chExt cx="1278070" cy="279854"/>
          </a:xfrm>
        </p:grpSpPr>
        <p:sp>
          <p:nvSpPr>
            <p:cNvPr id="97" name="Rounded Rectangle 96"/>
            <p:cNvSpPr/>
            <p:nvPr/>
          </p:nvSpPr>
          <p:spPr>
            <a:xfrm>
              <a:off x="3390106" y="4288200"/>
              <a:ext cx="1066306" cy="279854"/>
            </a:xfrm>
            <a:prstGeom prst="roundRect">
              <a:avLst/>
            </a:prstGeom>
            <a:solidFill>
              <a:schemeClr val="bg1">
                <a:lumMod val="95000"/>
                <a:alpha val="52000"/>
              </a:schemeClr>
            </a:solidFill>
            <a:ln w="92075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/>
          </p:nvSpPr>
          <p:spPr>
            <a:xfrm rot="16200000">
              <a:off x="3156476" y="4340477"/>
              <a:ext cx="219032" cy="175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3510664" y="4430006"/>
              <a:ext cx="82519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ounded Rectangle 79"/>
          <p:cNvSpPr/>
          <p:nvPr/>
        </p:nvSpPr>
        <p:spPr>
          <a:xfrm>
            <a:off x="7049376" y="5845786"/>
            <a:ext cx="4992657" cy="3170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049376" y="5824274"/>
            <a:ext cx="4807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Close six schools at the end of FY23</a:t>
            </a:r>
            <a:endParaRPr lang="en-US" sz="1400" b="1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5415110" y="5827973"/>
            <a:ext cx="1280637" cy="279854"/>
            <a:chOff x="3353642" y="5028420"/>
            <a:chExt cx="1280637" cy="279854"/>
          </a:xfrm>
        </p:grpSpPr>
        <p:sp>
          <p:nvSpPr>
            <p:cNvPr id="103" name="Rounded Rectangle 102"/>
            <p:cNvSpPr/>
            <p:nvPr/>
          </p:nvSpPr>
          <p:spPr>
            <a:xfrm>
              <a:off x="3353642" y="5028420"/>
              <a:ext cx="1066306" cy="279854"/>
            </a:xfrm>
            <a:prstGeom prst="roundRect">
              <a:avLst/>
            </a:prstGeom>
            <a:solidFill>
              <a:schemeClr val="bg1">
                <a:lumMod val="95000"/>
                <a:alpha val="52000"/>
              </a:schemeClr>
            </a:solidFill>
            <a:ln w="92075" cap="sq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/>
          </p:nvSpPr>
          <p:spPr>
            <a:xfrm rot="5400000">
              <a:off x="4437113" y="5080697"/>
              <a:ext cx="219032" cy="175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3474200" y="5168402"/>
              <a:ext cx="82519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18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660888" y="8888254"/>
            <a:ext cx="2770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Created by ASD Finance, JEA, Oct 18</a:t>
            </a:r>
            <a:r>
              <a:rPr lang="en-US" sz="10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10818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4232855" y="4277823"/>
            <a:ext cx="4716835" cy="17229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2989" y="2806421"/>
            <a:ext cx="11773323" cy="405977"/>
          </a:xfrm>
          <a:prstGeom prst="roundRect">
            <a:avLst/>
          </a:prstGeom>
          <a:solidFill>
            <a:schemeClr val="accent4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849" y="2806422"/>
            <a:ext cx="641522" cy="420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3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127533" y="2806421"/>
            <a:ext cx="0" cy="40597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51923" y="2806421"/>
            <a:ext cx="0" cy="40597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39235" y="2806422"/>
            <a:ext cx="700833" cy="420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3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47559" y="2806422"/>
            <a:ext cx="686406" cy="420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3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2740342" y="3308505"/>
            <a:ext cx="9032981" cy="710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35" name="TextBox 34"/>
          <p:cNvSpPr txBox="1"/>
          <p:nvPr/>
        </p:nvSpPr>
        <p:spPr>
          <a:xfrm>
            <a:off x="3521572" y="3425541"/>
            <a:ext cx="762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Refine research and analysis on all available cost-reduction ideas</a:t>
            </a:r>
          </a:p>
        </p:txBody>
      </p:sp>
      <p:sp>
        <p:nvSpPr>
          <p:cNvPr id="37" name="5-Point Star 36"/>
          <p:cNvSpPr/>
          <p:nvPr/>
        </p:nvSpPr>
        <p:spPr>
          <a:xfrm>
            <a:off x="8453621" y="1871657"/>
            <a:ext cx="304483" cy="30448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38" name="TextBox 37"/>
          <p:cNvSpPr txBox="1"/>
          <p:nvPr/>
        </p:nvSpPr>
        <p:spPr>
          <a:xfrm>
            <a:off x="8090188" y="2213386"/>
            <a:ext cx="985398" cy="5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98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FY24</a:t>
            </a:r>
          </a:p>
          <a:p>
            <a:pPr algn="ctr"/>
            <a:r>
              <a:rPr lang="en-US" sz="1598" b="1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Proforma</a:t>
            </a:r>
            <a:endParaRPr lang="en-US" sz="1598" b="1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10648181" y="1640137"/>
            <a:ext cx="304483" cy="30448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24" name="TextBox 23"/>
          <p:cNvSpPr txBox="1"/>
          <p:nvPr/>
        </p:nvSpPr>
        <p:spPr>
          <a:xfrm>
            <a:off x="9840336" y="1975374"/>
            <a:ext cx="1874231" cy="830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98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FY24</a:t>
            </a:r>
          </a:p>
          <a:p>
            <a:pPr algn="ctr"/>
            <a:r>
              <a:rPr lang="en-US" sz="1598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Board</a:t>
            </a:r>
          </a:p>
          <a:p>
            <a:pPr algn="ctr"/>
            <a:r>
              <a:rPr lang="en-US" sz="1598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Decisions/Guidance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52172" y="4277823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1800" b="1" baseline="30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Grade to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Middle Schools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51108" y="5321949"/>
            <a:ext cx="1210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Sports &amp;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Activities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15065" y="5321949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Immersion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Programs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559AA6-F18F-485D-8C8C-FEC1F2F8D897}"/>
              </a:ext>
            </a:extLst>
          </p:cNvPr>
          <p:cNvSpPr txBox="1"/>
          <p:nvPr/>
        </p:nvSpPr>
        <p:spPr>
          <a:xfrm>
            <a:off x="7006768" y="427706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Middle School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Model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90891" y="388777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School Board Guidance</a:t>
            </a:r>
            <a:endParaRPr lang="en-US" sz="1600" b="1" dirty="0"/>
          </a:p>
        </p:txBody>
      </p:sp>
      <p:sp>
        <p:nvSpPr>
          <p:cNvPr id="65" name="Rounded Rectangle 64"/>
          <p:cNvSpPr/>
          <p:nvPr/>
        </p:nvSpPr>
        <p:spPr>
          <a:xfrm>
            <a:off x="8298180" y="6486083"/>
            <a:ext cx="3437068" cy="25309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655327" y="611675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School Board Guidance</a:t>
            </a:r>
            <a:endParaRPr lang="en-US" sz="1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8909852" y="8647654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PTR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260105" y="6532248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School 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Close/Repurpose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612615" y="6560275"/>
            <a:ext cx="106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Fund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Balance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614602" y="7320713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One-time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Funds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421671" y="809365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Immersion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18556" y="4888995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Metric-based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Staff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755965" y="809365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IGNITE</a:t>
            </a:r>
          </a:p>
        </p:txBody>
      </p:sp>
      <p:sp>
        <p:nvSpPr>
          <p:cNvPr id="80" name="Right Arrow 79"/>
          <p:cNvSpPr/>
          <p:nvPr/>
        </p:nvSpPr>
        <p:spPr>
          <a:xfrm>
            <a:off x="4127533" y="1857529"/>
            <a:ext cx="4012669" cy="710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81" name="TextBox 80"/>
          <p:cNvSpPr txBox="1"/>
          <p:nvPr/>
        </p:nvSpPr>
        <p:spPr>
          <a:xfrm>
            <a:off x="4762505" y="2006464"/>
            <a:ext cx="2666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Town Halls &amp; Surveys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612615" y="864765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Admin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740382" y="7320713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Other/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TBD</a:t>
            </a:r>
          </a:p>
        </p:txBody>
      </p:sp>
      <p:sp>
        <p:nvSpPr>
          <p:cNvPr id="84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19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95553" y="8888254"/>
            <a:ext cx="2770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Created by ASD Finance, JEA, Oct 18</a:t>
            </a:r>
            <a:r>
              <a:rPr lang="en-US" sz="10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2022</a:t>
            </a:r>
          </a:p>
        </p:txBody>
      </p:sp>
      <p:sp>
        <p:nvSpPr>
          <p:cNvPr id="36" name="Right Arrow 79">
            <a:extLst>
              <a:ext uri="{FF2B5EF4-FFF2-40B4-BE49-F238E27FC236}">
                <a16:creationId xmlns:a16="http://schemas.microsoft.com/office/drawing/2014/main" id="{0A112026-E9FC-40C4-8861-6BB5C9B8B5E2}"/>
              </a:ext>
            </a:extLst>
          </p:cNvPr>
          <p:cNvSpPr/>
          <p:nvPr/>
        </p:nvSpPr>
        <p:spPr>
          <a:xfrm>
            <a:off x="4150296" y="6378813"/>
            <a:ext cx="4012669" cy="710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82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A44A7B-B6D2-4364-AEEB-70B4A1F12EE2}"/>
              </a:ext>
            </a:extLst>
          </p:cNvPr>
          <p:cNvSpPr txBox="1"/>
          <p:nvPr/>
        </p:nvSpPr>
        <p:spPr>
          <a:xfrm>
            <a:off x="5355314" y="6527748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FY23 Bond</a:t>
            </a:r>
          </a:p>
        </p:txBody>
      </p:sp>
    </p:spTree>
    <p:extLst>
      <p:ext uri="{BB962C8B-B14F-4D97-AF65-F5344CB8AC3E}">
        <p14:creationId xmlns:p14="http://schemas.microsoft.com/office/powerpoint/2010/main" val="23497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94" y="1495864"/>
            <a:ext cx="9337463" cy="6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ASD School Funding since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371" y="8044093"/>
            <a:ext cx="10488516" cy="37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590" indent="-380590" defTabSz="1217889">
              <a:buFont typeface="Arial" panose="020B0604020202020204" pitchFamily="34" charset="0"/>
              <a:buChar char="•"/>
              <a:tabLst>
                <a:tab pos="4493082" algn="l"/>
              </a:tabLst>
              <a:defRPr/>
            </a:pPr>
            <a:r>
              <a:rPr lang="en-US" sz="1865" b="1" dirty="0">
                <a:solidFill>
                  <a:prstClr val="black"/>
                </a:solidFill>
                <a:latin typeface="Arial"/>
              </a:rPr>
              <a:t>ASD revenue is depicted in BSA-equivalent dollars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1493" y="7916545"/>
            <a:ext cx="11976314" cy="0"/>
          </a:xfrm>
          <a:prstGeom prst="line">
            <a:avLst/>
          </a:prstGeom>
          <a:ln w="476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468055" y="1530334"/>
            <a:ext cx="2179828" cy="543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7889">
              <a:defRPr/>
            </a:pPr>
            <a:r>
              <a:rPr lang="en-US" sz="1465" dirty="0">
                <a:solidFill>
                  <a:prstClr val="black"/>
                </a:solidFill>
              </a:rPr>
              <a:t>Inflation-proofed BSA </a:t>
            </a:r>
          </a:p>
          <a:p>
            <a:pPr defTabSz="1217889">
              <a:defRPr/>
            </a:pPr>
            <a:r>
              <a:rPr lang="en-US" sz="1465" dirty="0">
                <a:solidFill>
                  <a:prstClr val="black"/>
                </a:solidFill>
              </a:rPr>
              <a:t>in FY24 = $6,820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2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9778275" y="2104252"/>
            <a:ext cx="315658" cy="922854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7889">
              <a:defRPr/>
            </a:pPr>
            <a:endParaRPr lang="en-US" sz="2397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34307" y="2391454"/>
            <a:ext cx="601447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7889">
              <a:defRPr/>
            </a:pPr>
            <a:r>
              <a:rPr lang="en-US" sz="146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$640</a:t>
            </a:r>
          </a:p>
        </p:txBody>
      </p:sp>
      <p:sp>
        <p:nvSpPr>
          <p:cNvPr id="12" name="Oval 11"/>
          <p:cNvSpPr/>
          <p:nvPr/>
        </p:nvSpPr>
        <p:spPr>
          <a:xfrm>
            <a:off x="9690728" y="1937782"/>
            <a:ext cx="60895" cy="608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889">
              <a:defRPr/>
            </a:pPr>
            <a:endParaRPr lang="en-US" sz="2397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DD72F-D226-41C3-BD5A-0BA35D27ECBF}"/>
              </a:ext>
            </a:extLst>
          </p:cNvPr>
          <p:cNvSpPr txBox="1"/>
          <p:nvPr/>
        </p:nvSpPr>
        <p:spPr>
          <a:xfrm>
            <a:off x="5487028" y="4002676"/>
            <a:ext cx="1217930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82" dirty="0"/>
          </a:p>
        </p:txBody>
      </p:sp>
      <p:sp>
        <p:nvSpPr>
          <p:cNvPr id="13" name="TextBox 12"/>
          <p:cNvSpPr txBox="1"/>
          <p:nvPr/>
        </p:nvSpPr>
        <p:spPr>
          <a:xfrm>
            <a:off x="7660888" y="8888254"/>
            <a:ext cx="2770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Created by ASD Finance, JEA, Oct 18</a:t>
            </a:r>
            <a:r>
              <a:rPr lang="en-US" sz="10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708750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76" y="4025659"/>
            <a:ext cx="11367347" cy="547642"/>
          </a:xfrm>
        </p:spPr>
        <p:txBody>
          <a:bodyPr/>
          <a:lstStyle/>
          <a:p>
            <a:pPr algn="ctr"/>
            <a:r>
              <a:rPr lang="en-US" dirty="0"/>
              <a:t>School Board Comments/Guidance</a:t>
            </a:r>
          </a:p>
        </p:txBody>
      </p:sp>
    </p:spTree>
    <p:extLst>
      <p:ext uri="{BB962C8B-B14F-4D97-AF65-F5344CB8AC3E}">
        <p14:creationId xmlns:p14="http://schemas.microsoft.com/office/powerpoint/2010/main" val="138018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24 Budget - Areas </a:t>
            </a:r>
            <a:r>
              <a:rPr lang="en-US" dirty="0" err="1"/>
              <a:t>ID’d</a:t>
            </a:r>
            <a:r>
              <a:rPr lang="en-US" dirty="0"/>
              <a:t> for Detailed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74" y="2794727"/>
            <a:ext cx="804592" cy="8045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4684" y="2966190"/>
            <a:ext cx="9196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Review ESSER II/III planned expenditures to help soften FY 24 deficit</a:t>
            </a:r>
          </a:p>
        </p:txBody>
      </p:sp>
      <p:pic>
        <p:nvPicPr>
          <p:cNvPr id="1028" name="Picture 4" descr=" 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2" y="3979351"/>
            <a:ext cx="967316" cy="6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24684" y="3938428"/>
            <a:ext cx="10111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Review 1:1 costs &amp; short/long-term plan to support elementary and secondary, district software (sunset committee), policy &amp; procedure for lost/broken student equipment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2" y="4971332"/>
            <a:ext cx="523876" cy="647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24684" y="4941239"/>
            <a:ext cx="10111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Review District Administrative staff, contracts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insurance coverage limits</a:t>
            </a:r>
            <a:r>
              <a:rPr lang="en-US" sz="2000" dirty="0"/>
              <a:t>, Student Nutrition debt practices, facility rental fees, Student Transportation, etc.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643058"/>
            <a:ext cx="1056640" cy="8144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24684" y="1388584"/>
            <a:ext cx="10111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Review schools for </a:t>
            </a:r>
            <a:r>
              <a:rPr lang="en-US" sz="2000" b="1" u="sng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closure/repurpose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school-based minimum and metric-based staffing levels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ASDV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special programs (e.g. 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immersion &amp; IB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), 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MS model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pull-out programs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IGNITE, 6</a:t>
            </a:r>
            <a:r>
              <a:rPr lang="en-US" sz="2000" b="1" u="sng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 grade band/orchestra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etc.) and 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other changes within the schools or programs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that improve instructional capacity or reduce costs.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4684" y="6046168"/>
            <a:ext cx="10111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Potential for increased revenue (i.e., outsource capabilities to other districts/municipalities, expand Medicaid reimbursement, etc.)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6024350"/>
            <a:ext cx="668020" cy="751522"/>
          </a:xfrm>
          <a:prstGeom prst="rect">
            <a:avLst/>
          </a:prstGeom>
        </p:spPr>
      </p:pic>
      <p:pic>
        <p:nvPicPr>
          <p:cNvPr id="1034" name="Picture 10" descr="Bonny Eagle High School - Sports Clipart, HD Png Download - kind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" y="7167693"/>
            <a:ext cx="1102360" cy="6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24684" y="7136617"/>
            <a:ext cx="10111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Review sports and activities </a:t>
            </a:r>
            <a:r>
              <a:rPr lang="en-US" sz="2000" dirty="0"/>
              <a:t>to determine potential cost savings and 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possible reduce/outsource programs</a:t>
            </a:r>
            <a:r>
              <a:rPr lang="en-US" sz="2000" dirty="0"/>
              <a:t>. Review activity fee rates and gate fees for games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24684" y="8256356"/>
            <a:ext cx="10111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ASD’s prioritization efforts will be informed through layered community, family and staff input (surveys, town halls, etc.)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812" y="8132927"/>
            <a:ext cx="917222" cy="954744"/>
          </a:xfrm>
          <a:prstGeom prst="rect">
            <a:avLst/>
          </a:prstGeom>
        </p:spPr>
      </p:pic>
      <p:sp>
        <p:nvSpPr>
          <p:cNvPr id="17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3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3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FY24 Budget Deficit Monitor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70133" y="1860737"/>
            <a:ext cx="15654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FY 24 Deficit</a:t>
            </a:r>
          </a:p>
          <a:p>
            <a:pPr algn="ctr"/>
            <a:r>
              <a:rPr lang="en-US" sz="1600" b="1" dirty="0"/>
              <a:t>(in $Millions)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5513556" y="2570698"/>
            <a:ext cx="878646" cy="6382955"/>
            <a:chOff x="5211003" y="2344670"/>
            <a:chExt cx="878646" cy="6382955"/>
          </a:xfrm>
        </p:grpSpPr>
        <p:sp>
          <p:nvSpPr>
            <p:cNvPr id="4" name="Rounded Rectangle 3"/>
            <p:cNvSpPr/>
            <p:nvPr/>
          </p:nvSpPr>
          <p:spPr>
            <a:xfrm>
              <a:off x="5211003" y="2344670"/>
              <a:ext cx="878646" cy="63665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1000"/>
                    <a:lumOff val="59000"/>
                  </a:schemeClr>
                </a:gs>
                <a:gs pos="0">
                  <a:srgbClr val="FF0000"/>
                </a:gs>
                <a:gs pos="81000">
                  <a:srgbClr val="FFC000"/>
                </a:gs>
                <a:gs pos="100000">
                  <a:srgbClr val="00B050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5334177" y="2453382"/>
              <a:ext cx="632298" cy="6274243"/>
              <a:chOff x="3670747" y="2453382"/>
              <a:chExt cx="632298" cy="6274243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670747" y="2612795"/>
                <a:ext cx="632298" cy="5966460"/>
                <a:chOff x="3452313" y="2534971"/>
                <a:chExt cx="632298" cy="5966460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768462" y="2534971"/>
                  <a:ext cx="0" cy="59664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452313" y="8501431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665912" y="2834973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3665912" y="3434977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665912" y="4034981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665912" y="4634985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665912" y="5234989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3665912" y="5834993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665912" y="6434997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665912" y="7035001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3665912" y="7635005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665912" y="8235016"/>
                  <a:ext cx="2051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3452313" y="7904785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452313" y="7308139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3452313" y="6711493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3452313" y="6114847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3452313" y="5518201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3452313" y="4921555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3452313" y="4324909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52313" y="3728263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3452313" y="3131617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3452313" y="2534971"/>
                  <a:ext cx="6322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Group 142"/>
              <p:cNvGrpSpPr/>
              <p:nvPr/>
            </p:nvGrpSpPr>
            <p:grpSpPr>
              <a:xfrm>
                <a:off x="3745484" y="2453382"/>
                <a:ext cx="482824" cy="6274243"/>
                <a:chOff x="3745484" y="2365830"/>
                <a:chExt cx="482824" cy="6274243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795177" y="7735653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10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795177" y="7139006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20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795177" y="6542359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30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795177" y="5945712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40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795177" y="5349065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50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3795177" y="4752418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60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795177" y="4155771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70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795177" y="3559124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80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795177" y="2962477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90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745484" y="2365830"/>
                  <a:ext cx="4828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100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3844870" y="8332296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</p:grpSp>
        </p:grpSp>
      </p:grpSp>
      <p:sp>
        <p:nvSpPr>
          <p:cNvPr id="149" name="Rounded Rectangle 148"/>
          <p:cNvSpPr/>
          <p:nvPr/>
        </p:nvSpPr>
        <p:spPr>
          <a:xfrm>
            <a:off x="7022296" y="4374209"/>
            <a:ext cx="5019737" cy="66765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7022296" y="4415648"/>
            <a:ext cx="491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Preserve ≈ $16M one-time state funds for FY24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Meet or exceed FY23 projected enrollment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9241" y="4687998"/>
            <a:ext cx="4824989" cy="5900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9241" y="4679888"/>
            <a:ext cx="480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6</a:t>
            </a:r>
            <a:r>
              <a:rPr lang="en-US" sz="1600" b="1" baseline="30000" dirty="0"/>
              <a:t>th</a:t>
            </a:r>
            <a:r>
              <a:rPr lang="en-US" sz="1600" b="1" dirty="0"/>
              <a:t> Grade Band/Orchestra, IGNITE &amp; elementary immersion programs</a:t>
            </a:r>
            <a:endParaRPr lang="en-US" sz="1400" b="1" dirty="0"/>
          </a:p>
        </p:txBody>
      </p:sp>
      <p:grpSp>
        <p:nvGrpSpPr>
          <p:cNvPr id="84" name="Group 83"/>
          <p:cNvGrpSpPr/>
          <p:nvPr/>
        </p:nvGrpSpPr>
        <p:grpSpPr>
          <a:xfrm>
            <a:off x="5211294" y="5024434"/>
            <a:ext cx="1278070" cy="279854"/>
            <a:chOff x="3178342" y="4288200"/>
            <a:chExt cx="1278070" cy="279854"/>
          </a:xfrm>
        </p:grpSpPr>
        <p:sp>
          <p:nvSpPr>
            <p:cNvPr id="85" name="Rounded Rectangle 84"/>
            <p:cNvSpPr/>
            <p:nvPr/>
          </p:nvSpPr>
          <p:spPr>
            <a:xfrm>
              <a:off x="3390106" y="4288200"/>
              <a:ext cx="1066306" cy="279854"/>
            </a:xfrm>
            <a:prstGeom prst="roundRect">
              <a:avLst/>
            </a:prstGeom>
            <a:solidFill>
              <a:schemeClr val="bg1">
                <a:lumMod val="95000"/>
                <a:alpha val="52000"/>
              </a:schemeClr>
            </a:solidFill>
            <a:ln w="92075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/>
          </p:nvSpPr>
          <p:spPr>
            <a:xfrm rot="16200000">
              <a:off x="3156476" y="4340477"/>
              <a:ext cx="219032" cy="175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3510664" y="4430006"/>
              <a:ext cx="82519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5415110" y="4571473"/>
            <a:ext cx="1280637" cy="279854"/>
            <a:chOff x="3353642" y="5028420"/>
            <a:chExt cx="1280637" cy="279854"/>
          </a:xfrm>
        </p:grpSpPr>
        <p:sp>
          <p:nvSpPr>
            <p:cNvPr id="89" name="Rounded Rectangle 88"/>
            <p:cNvSpPr/>
            <p:nvPr/>
          </p:nvSpPr>
          <p:spPr>
            <a:xfrm>
              <a:off x="3353642" y="5028420"/>
              <a:ext cx="1066306" cy="279854"/>
            </a:xfrm>
            <a:prstGeom prst="roundRect">
              <a:avLst/>
            </a:prstGeom>
            <a:solidFill>
              <a:schemeClr val="bg1">
                <a:lumMod val="95000"/>
                <a:alpha val="52000"/>
              </a:schemeClr>
            </a:solidFill>
            <a:ln w="92075" cap="sq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 rot="5400000">
              <a:off x="4437113" y="5080697"/>
              <a:ext cx="219032" cy="175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3474200" y="5168402"/>
              <a:ext cx="82519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ounded Rectangle 91"/>
          <p:cNvSpPr/>
          <p:nvPr/>
        </p:nvSpPr>
        <p:spPr>
          <a:xfrm>
            <a:off x="7056065" y="2029220"/>
            <a:ext cx="5019737" cy="20067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665415" y="1639169"/>
            <a:ext cx="3801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School Board future discussions</a:t>
            </a:r>
            <a:endParaRPr lang="en-US" sz="16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056065" y="2160582"/>
            <a:ext cx="50197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Defer planned FY 23 ESSER spending</a:t>
            </a:r>
          </a:p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Sunset Committee analysis</a:t>
            </a:r>
          </a:p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Review alternative schedules (trimesters, lecture hall, start times, etc.)</a:t>
            </a:r>
          </a:p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1:1 computer plan options @ ES &amp; MS levels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022296" y="5267933"/>
            <a:ext cx="5019737" cy="6230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022296" y="5309372"/>
            <a:ext cx="501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ASD Virtual (ASDV)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Middle School Model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415110" y="5439649"/>
            <a:ext cx="1280637" cy="279854"/>
            <a:chOff x="3353642" y="5028420"/>
            <a:chExt cx="1280637" cy="279854"/>
          </a:xfrm>
        </p:grpSpPr>
        <p:sp>
          <p:nvSpPr>
            <p:cNvPr id="74" name="Rounded Rectangle 73"/>
            <p:cNvSpPr/>
            <p:nvPr/>
          </p:nvSpPr>
          <p:spPr>
            <a:xfrm>
              <a:off x="3353642" y="5028420"/>
              <a:ext cx="1066306" cy="279854"/>
            </a:xfrm>
            <a:prstGeom prst="roundRect">
              <a:avLst/>
            </a:prstGeom>
            <a:solidFill>
              <a:schemeClr val="bg1">
                <a:lumMod val="95000"/>
                <a:alpha val="52000"/>
              </a:schemeClr>
            </a:solidFill>
            <a:ln w="92075" cap="sq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4437113" y="5080697"/>
              <a:ext cx="219032" cy="175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474200" y="5168402"/>
              <a:ext cx="82519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82"/>
          <p:cNvSpPr/>
          <p:nvPr/>
        </p:nvSpPr>
        <p:spPr>
          <a:xfrm>
            <a:off x="49241" y="5470929"/>
            <a:ext cx="4824989" cy="5632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9241" y="5449417"/>
            <a:ext cx="480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/>
              <a:t>Hockey, swimming, soccer, gymnastics &amp; Dome contract </a:t>
            </a:r>
            <a:endParaRPr lang="en-US" sz="1400" b="1" dirty="0"/>
          </a:p>
        </p:txBody>
      </p:sp>
      <p:grpSp>
        <p:nvGrpSpPr>
          <p:cNvPr id="96" name="Group 95"/>
          <p:cNvGrpSpPr/>
          <p:nvPr/>
        </p:nvGrpSpPr>
        <p:grpSpPr>
          <a:xfrm>
            <a:off x="5211294" y="5630633"/>
            <a:ext cx="1278070" cy="279854"/>
            <a:chOff x="3178342" y="4288200"/>
            <a:chExt cx="1278070" cy="279854"/>
          </a:xfrm>
        </p:grpSpPr>
        <p:sp>
          <p:nvSpPr>
            <p:cNvPr id="97" name="Rounded Rectangle 96"/>
            <p:cNvSpPr/>
            <p:nvPr/>
          </p:nvSpPr>
          <p:spPr>
            <a:xfrm>
              <a:off x="3390106" y="4288200"/>
              <a:ext cx="1066306" cy="279854"/>
            </a:xfrm>
            <a:prstGeom prst="roundRect">
              <a:avLst/>
            </a:prstGeom>
            <a:solidFill>
              <a:schemeClr val="bg1">
                <a:lumMod val="95000"/>
                <a:alpha val="52000"/>
              </a:schemeClr>
            </a:solidFill>
            <a:ln w="92075" cmpd="dbl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/>
          </p:nvSpPr>
          <p:spPr>
            <a:xfrm rot="16200000">
              <a:off x="3156476" y="4340477"/>
              <a:ext cx="219032" cy="175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3510664" y="4430006"/>
              <a:ext cx="82519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7660888" y="8888254"/>
            <a:ext cx="2770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Created by ASD Finance, JEA, Oct 4</a:t>
            </a:r>
            <a:r>
              <a:rPr lang="en-US" sz="10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2022</a:t>
            </a:r>
          </a:p>
        </p:txBody>
      </p:sp>
      <p:sp>
        <p:nvSpPr>
          <p:cNvPr id="101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4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2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Budget Solution Topics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702" y="6416168"/>
            <a:ext cx="184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One-time Funds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3701" y="281521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Close/Repurpose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Schools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2393" y="285905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1800" b="1" baseline="30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Grade to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Middle Schools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23632" y="3848095"/>
            <a:ext cx="183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1800" b="1" baseline="30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Grade Band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&amp; Orchestra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632" y="220974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IGNITE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8080" y="4231039"/>
            <a:ext cx="1479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Immersion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Programs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4363" y="2168882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School Staff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Metrics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4918" y="3892130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ASD Virtual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9664" y="6372466"/>
            <a:ext cx="216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Insurance Coverage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980" y="3753631"/>
            <a:ext cx="1962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Pupil to Teacher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Ratio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2" y="6686707"/>
            <a:ext cx="2121592" cy="1481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59" y="6686707"/>
            <a:ext cx="2121592" cy="1481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136" y="6686707"/>
            <a:ext cx="2121592" cy="14814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314" y="6686707"/>
            <a:ext cx="2121592" cy="14814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8377" y="7295038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$16,000,000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845" y="8241923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Likely</a:t>
            </a:r>
          </a:p>
          <a:p>
            <a:pPr algn="ctr"/>
            <a:r>
              <a:rPr lang="en-US" sz="1800" b="1" dirty="0"/>
              <a:t>Reduction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28165" y="8241923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Possible</a:t>
            </a:r>
          </a:p>
          <a:p>
            <a:pPr algn="ctr"/>
            <a:r>
              <a:rPr lang="en-US" sz="1800" b="1" dirty="0"/>
              <a:t>Reduction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42342" y="8241923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Unlikely</a:t>
            </a:r>
          </a:p>
          <a:p>
            <a:pPr algn="ctr"/>
            <a:r>
              <a:rPr lang="en-US" sz="1800" b="1" dirty="0"/>
              <a:t>Reduction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62931" y="8241923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Future</a:t>
            </a:r>
          </a:p>
          <a:p>
            <a:pPr algn="ctr"/>
            <a:r>
              <a:rPr lang="en-US" sz="1800" b="1" dirty="0"/>
              <a:t>Candidate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28165" y="7295038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 TBD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2719" y="729503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$97,500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62931" y="7295038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 TBD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559AA6-F18F-485D-8C8C-FEC1F2F8D897}"/>
              </a:ext>
            </a:extLst>
          </p:cNvPr>
          <p:cNvSpPr txBox="1"/>
          <p:nvPr/>
        </p:nvSpPr>
        <p:spPr>
          <a:xfrm>
            <a:off x="10164508" y="2066737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Middle School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Model</a:t>
            </a:r>
          </a:p>
        </p:txBody>
      </p:sp>
      <p:sp>
        <p:nvSpPr>
          <p:cNvPr id="30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5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0888" y="8888254"/>
            <a:ext cx="2770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Created by ASD Finance, JEA, Oct 18</a:t>
            </a:r>
            <a:r>
              <a:rPr lang="en-US" sz="1000" baseline="30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42578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7327" y="883596"/>
            <a:ext cx="10504646" cy="7343776"/>
          </a:xfrm>
        </p:spPr>
        <p:txBody>
          <a:bodyPr>
            <a:normAutofit fontScale="97500" lnSpcReduction="10000"/>
          </a:bodyPr>
          <a:lstStyle/>
          <a:p>
            <a:pPr marL="0" indent="0" algn="ctr">
              <a:buNone/>
            </a:pPr>
            <a:r>
              <a:rPr lang="en-US" sz="4928" dirty="0"/>
              <a:t>Anchorage School District</a:t>
            </a:r>
          </a:p>
          <a:p>
            <a:pPr marL="0" indent="0" algn="ctr">
              <a:buNone/>
            </a:pPr>
            <a:r>
              <a:rPr lang="en-US" sz="4928" dirty="0"/>
              <a:t>School Efficiency Update</a:t>
            </a:r>
          </a:p>
          <a:p>
            <a:pPr marL="0" indent="0" algn="ctr">
              <a:buNone/>
            </a:pPr>
            <a:endParaRPr lang="en-US" sz="4928" dirty="0"/>
          </a:p>
          <a:p>
            <a:pPr marL="0" indent="0" algn="ctr">
              <a:buNone/>
            </a:pPr>
            <a:endParaRPr lang="en-US" sz="4928" dirty="0"/>
          </a:p>
          <a:p>
            <a:pPr marL="0" indent="0" algn="ctr">
              <a:buNone/>
            </a:pPr>
            <a:endParaRPr lang="en-US" sz="4928" dirty="0"/>
          </a:p>
          <a:p>
            <a:pPr marL="0" indent="0" algn="ctr">
              <a:buNone/>
            </a:pPr>
            <a:endParaRPr lang="en-US" sz="4928" dirty="0"/>
          </a:p>
          <a:p>
            <a:pPr marL="0" indent="0" algn="ctr">
              <a:buNone/>
            </a:pPr>
            <a:r>
              <a:rPr lang="en-US" sz="4928" dirty="0"/>
              <a:t>Shannon Bingham</a:t>
            </a:r>
          </a:p>
          <a:p>
            <a:pPr marL="0" indent="0" algn="ctr">
              <a:buNone/>
            </a:pPr>
            <a:r>
              <a:rPr lang="en-US" sz="4928" dirty="0"/>
              <a:t>Western Demographics, Inc.</a:t>
            </a:r>
          </a:p>
          <a:p>
            <a:pPr marL="0" indent="0" algn="ctr">
              <a:buNone/>
            </a:pPr>
            <a:r>
              <a:rPr lang="en-US" sz="4928" dirty="0"/>
              <a:t>10/18/22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0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1023263" cy="8568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FY24 Budget and School Efficiency Workshop</a:t>
            </a:r>
          </a:p>
        </p:txBody>
      </p:sp>
      <p:pic>
        <p:nvPicPr>
          <p:cNvPr id="5" name="Picture 4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" y="8546273"/>
            <a:ext cx="1011148" cy="3957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3320" y="1832807"/>
            <a:ext cx="830961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$68M structural shortfall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Declining birthrates and enrollment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18 schools &lt; 65% capacity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Special services are spread thin</a:t>
            </a:r>
          </a:p>
        </p:txBody>
      </p:sp>
      <p:sp>
        <p:nvSpPr>
          <p:cNvPr id="9" name="Left Brace 8"/>
          <p:cNvSpPr/>
          <p:nvPr/>
        </p:nvSpPr>
        <p:spPr>
          <a:xfrm>
            <a:off x="2537460" y="1832807"/>
            <a:ext cx="1028700" cy="143116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2084" y="2348332"/>
            <a:ext cx="1938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The Challenge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3320" y="4238386"/>
            <a:ext cx="8309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Level of service to students and families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Reduce costs with the least impact possible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Involve stakeholders in implementation decisions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537460" y="4238387"/>
            <a:ext cx="1028700" cy="107721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3237" y="4576940"/>
            <a:ext cx="217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Efficiency Goals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3320" y="6403872"/>
            <a:ext cx="83096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Consolidate small, adjacent programs into larger schools with more capacity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Increase middle school size/efficiency by standardizing K-5 at elementary schools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Reduce expenditures on specific programs and staff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Increase class sizes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2537460" y="6403872"/>
            <a:ext cx="1028700" cy="170815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47180" y="7057896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Solutions</a:t>
            </a: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7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5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Efficiency – Local and National Perspective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644796" y="2048382"/>
            <a:ext cx="46038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ASD’s enrollment has dropped by ≈ 5,000 Students since FY 13</a:t>
            </a:r>
          </a:p>
          <a:p>
            <a:pPr marL="171450" indent="-1714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ASD currently has 18 schools operating at </a:t>
            </a:r>
            <a:r>
              <a:rPr lang="en-US" sz="1800" u="sng" dirty="0"/>
              <a:t>&lt;</a:t>
            </a:r>
            <a:r>
              <a:rPr lang="en-US" sz="1800" dirty="0"/>
              <a:t> 65% capacity  </a:t>
            </a:r>
          </a:p>
          <a:p>
            <a:pPr marL="171450" indent="-1714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ASD budgets ≈ $24.4 million for annual maintenance  </a:t>
            </a:r>
          </a:p>
          <a:p>
            <a:pPr marL="171450" indent="-1714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 the past 10 years ASD has closed Mt. </a:t>
            </a:r>
            <a:r>
              <a:rPr lang="en-US" sz="1800" dirty="0" err="1"/>
              <a:t>Illiamna</a:t>
            </a:r>
            <a:r>
              <a:rPr lang="en-US" sz="1800" dirty="0"/>
              <a:t>, Mt. </a:t>
            </a:r>
            <a:r>
              <a:rPr lang="en-US" sz="1800" dirty="0" err="1"/>
              <a:t>Spurr</a:t>
            </a:r>
            <a:r>
              <a:rPr lang="en-US" sz="1800" dirty="0"/>
              <a:t> and merged programs</a:t>
            </a:r>
          </a:p>
          <a:p>
            <a:pPr marL="171450" indent="-1714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Ursa</a:t>
            </a:r>
            <a:r>
              <a:rPr lang="en-US" sz="1800" dirty="0"/>
              <a:t> Major is temporarily closed due to structural issues. Next decision point is December 2022.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9933" y="1544520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National Perspective of School Efficiency</a:t>
            </a: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6412654" y="2048382"/>
            <a:ext cx="5360669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U.S. school districts are conducting efficiency studies as enrollment has declined</a:t>
            </a:r>
          </a:p>
          <a:p>
            <a:pPr marL="682933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Birth rates and family sizes have declined in nearly every state</a:t>
            </a:r>
          </a:p>
          <a:p>
            <a:pPr marL="682933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Pandemic-linked average enrollment declines of 3% among suburban districts in the West have become permanent</a:t>
            </a:r>
          </a:p>
          <a:p>
            <a:pPr marL="682933" lvl="1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Competition from online and non-neighborhood schools has accelerated post-pandemic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Strong levels of education service are more costly with small schools and faculties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Education funding is impacting most districts in Alaska. Recently Fairbanks North Star Borough closed three elementary schools and reconfigured middle schools to grades 6-8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8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2282" y="1544520"/>
            <a:ext cx="200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ASD Efficiency</a:t>
            </a:r>
            <a:endParaRPr lang="en-US" sz="18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57850" y="1544520"/>
            <a:ext cx="57150" cy="74391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" y="8546273"/>
            <a:ext cx="1011148" cy="395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43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1023263" cy="8568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Education Level of Service and Efficiency</a:t>
            </a:r>
          </a:p>
        </p:txBody>
      </p:sp>
      <p:pic>
        <p:nvPicPr>
          <p:cNvPr id="5" name="Picture 4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5" y="8546273"/>
            <a:ext cx="1011148" cy="3957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00253" y="7737610"/>
            <a:ext cx="9270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ASD schools generally require more specialized services than in the past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880" y="2601077"/>
            <a:ext cx="1779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Elementary</a:t>
            </a:r>
          </a:p>
          <a:p>
            <a:pPr algn="ctr"/>
            <a:r>
              <a:rPr lang="en-US" sz="2000" b="1" dirty="0"/>
              <a:t>small-school</a:t>
            </a:r>
          </a:p>
          <a:p>
            <a:pPr algn="ctr"/>
            <a:r>
              <a:rPr lang="en-US" sz="2000" b="1" dirty="0"/>
              <a:t>challenges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1206" y="2093351"/>
            <a:ext cx="165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Art/Health Teachers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9304" y="2093351"/>
            <a:ext cx="18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Music Teachers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4331" y="2093351"/>
            <a:ext cx="155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PE Teachers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228" y="5458898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Secondary</a:t>
            </a:r>
          </a:p>
          <a:p>
            <a:pPr algn="ctr"/>
            <a:r>
              <a:rPr lang="en-US" sz="1800" b="1" dirty="0"/>
              <a:t>small-school</a:t>
            </a:r>
          </a:p>
          <a:p>
            <a:pPr algn="ctr"/>
            <a:r>
              <a:rPr lang="en-US" sz="1800" b="1" dirty="0"/>
              <a:t>challenges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95445" y="207225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Librarians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5059" y="375658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Counselors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4331" y="300545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Nursing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26929" y="3756585"/>
            <a:ext cx="17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Psychologists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54331" y="375658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OT/PT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95445" y="3752867"/>
            <a:ext cx="24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Speech Pathologists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81468" y="3005454"/>
            <a:ext cx="167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ELL Teachers</a:t>
            </a:r>
          </a:p>
        </p:txBody>
      </p:sp>
      <p:sp>
        <p:nvSpPr>
          <p:cNvPr id="34" name="Left Brace 33"/>
          <p:cNvSpPr/>
          <p:nvPr/>
        </p:nvSpPr>
        <p:spPr>
          <a:xfrm>
            <a:off x="2306686" y="2091902"/>
            <a:ext cx="1028700" cy="203401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181468" y="506449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Course offerings</a:t>
            </a:r>
          </a:p>
        </p:txBody>
      </p:sp>
      <p:sp>
        <p:nvSpPr>
          <p:cNvPr id="39" name="Left Brace 38"/>
          <p:cNvSpPr/>
          <p:nvPr/>
        </p:nvSpPr>
        <p:spPr>
          <a:xfrm>
            <a:off x="2306686" y="4962535"/>
            <a:ext cx="1028700" cy="191605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187882" y="6232259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Master Schedule</a:t>
            </a:r>
          </a:p>
          <a:p>
            <a:pPr algn="ctr"/>
            <a:r>
              <a:rPr lang="en-US" sz="1800" b="1" dirty="0"/>
              <a:t>Viability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5984" y="5064499"/>
            <a:ext cx="22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Sports &amp; Activities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55966" y="506449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Special Services</a:t>
            </a:r>
          </a:p>
          <a:p>
            <a:pPr algn="ctr"/>
            <a:r>
              <a:rPr lang="en-US" sz="1800" b="1" dirty="0"/>
              <a:t>(</a:t>
            </a:r>
            <a:r>
              <a:rPr lang="en-US" sz="1800" b="1" dirty="0" err="1"/>
              <a:t>ID’d</a:t>
            </a:r>
            <a:r>
              <a:rPr lang="en-US" sz="1800" b="1" dirty="0"/>
              <a:t> in elementary)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36867" y="6356005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Available courses per class period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97574" y="6555424"/>
            <a:ext cx="648102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5750" y="4562997"/>
            <a:ext cx="11601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85750" y="7329057"/>
            <a:ext cx="11601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24875" y="296468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Instructional Coaches</a:t>
            </a: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9386159" y="8733825"/>
            <a:ext cx="2740343" cy="486326"/>
          </a:xfrm>
          <a:prstGeom prst="rect">
            <a:avLst/>
          </a:prstGeom>
        </p:spPr>
        <p:txBody>
          <a:bodyPr vert="horz" lIns="121793" tIns="60897" rIns="121793" bIns="6089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889">
              <a:defRPr/>
            </a:pPr>
            <a:fld id="{8DC72893-CDEF-47C9-A0B0-1346BA2232C5}" type="slidenum">
              <a:rPr lang="en-US" sz="1598">
                <a:solidFill>
                  <a:prstClr val="black">
                    <a:tint val="75000"/>
                  </a:prstClr>
                </a:solidFill>
                <a:latin typeface="Arial"/>
              </a:rPr>
              <a:pPr defTabSz="1217889">
                <a:defRPr/>
              </a:pPr>
              <a:t>9</a:t>
            </a:fld>
            <a:endParaRPr lang="en-US" sz="1598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81646"/>
      </p:ext>
    </p:extLst>
  </p:cSld>
  <p:clrMapOvr>
    <a:masterClrMapping/>
  </p:clrMapOvr>
</p:sld>
</file>

<file path=ppt/theme/theme1.xml><?xml version="1.0" encoding="utf-8"?>
<a:theme xmlns:a="http://schemas.openxmlformats.org/drawingml/2006/main" name="1_4x3ASDgeneral_template_Proof">
  <a:themeElements>
    <a:clrScheme name="ASD theme">
      <a:dk1>
        <a:sysClr val="windowText" lastClr="000000"/>
      </a:dk1>
      <a:lt1>
        <a:sysClr val="window" lastClr="FFFFFF"/>
      </a:lt1>
      <a:dk2>
        <a:srgbClr val="5D7E8D"/>
      </a:dk2>
      <a:lt2>
        <a:srgbClr val="F1E9DA"/>
      </a:lt2>
      <a:accent1>
        <a:srgbClr val="455E74"/>
      </a:accent1>
      <a:accent2>
        <a:srgbClr val="AD7836"/>
      </a:accent2>
      <a:accent3>
        <a:srgbClr val="EDCC49"/>
      </a:accent3>
      <a:accent4>
        <a:srgbClr val="001E5C"/>
      </a:accent4>
      <a:accent5>
        <a:srgbClr val="DA8B20"/>
      </a:accent5>
      <a:accent6>
        <a:srgbClr val="394792"/>
      </a:accent6>
      <a:hlink>
        <a:srgbClr val="AD7836"/>
      </a:hlink>
      <a:folHlink>
        <a:srgbClr val="AD78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DTemplate2018-PROOFKM" id="{DA274933-4C3D-4EEE-8011-9449570F54EB}" vid="{E3C2A795-9A53-46B1-A684-7CDE685618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96613</TotalTime>
  <Words>1428</Words>
  <Application>Microsoft Office PowerPoint</Application>
  <PresentationFormat>Ledger Paper (11x17 in)</PresentationFormat>
  <Paragraphs>315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Franklin Gothic Book</vt:lpstr>
      <vt:lpstr>Lato Light</vt:lpstr>
      <vt:lpstr>Open Sans</vt:lpstr>
      <vt:lpstr>Open Sans Condensed Bold</vt:lpstr>
      <vt:lpstr>Source Sans Pro</vt:lpstr>
      <vt:lpstr>Wingdings</vt:lpstr>
      <vt:lpstr>1_4x3ASDgeneral_template_Proof</vt:lpstr>
      <vt:lpstr>FY 24 Budget Solutions</vt:lpstr>
      <vt:lpstr>ASD School Funding since 2017</vt:lpstr>
      <vt:lpstr>FY 24 Budget - Areas ID’d for Detailed Analysis</vt:lpstr>
      <vt:lpstr>FY24 Budget Deficit Monitor</vt:lpstr>
      <vt:lpstr>Previous Budget Solution Topics</vt:lpstr>
      <vt:lpstr>PowerPoint Presentation</vt:lpstr>
      <vt:lpstr>FY24 Budget and School Efficiency Workshop</vt:lpstr>
      <vt:lpstr>School Efficiency – Local and National Perspective</vt:lpstr>
      <vt:lpstr>Education Level of Service and Efficiency</vt:lpstr>
      <vt:lpstr>School Efficiency Process</vt:lpstr>
      <vt:lpstr>Identifying Repurposing Candidates</vt:lpstr>
      <vt:lpstr>Declining Overall Enrollment Forecast</vt:lpstr>
      <vt:lpstr>Anchorage Municipality Births</vt:lpstr>
      <vt:lpstr>ASD Grade Distribution – 2017 vs. 2022</vt:lpstr>
      <vt:lpstr>Tightly-clustered Schools Across the District</vt:lpstr>
      <vt:lpstr>School Closure Recommendations – Round 1</vt:lpstr>
      <vt:lpstr>Town Halls</vt:lpstr>
      <vt:lpstr>FY24 Budget Deficit Monitor</vt:lpstr>
      <vt:lpstr>Next Steps</vt:lpstr>
      <vt:lpstr>School Board Comments/Guidance</vt:lpstr>
    </vt:vector>
  </TitlesOfParts>
  <Company>Anchorage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FY24 Budget Development</dc:title>
  <dc:creator>anderson_jim01</dc:creator>
  <cp:lastModifiedBy>anderson_jim01</cp:lastModifiedBy>
  <cp:revision>479</cp:revision>
  <cp:lastPrinted>2022-10-17T21:18:40Z</cp:lastPrinted>
  <dcterms:created xsi:type="dcterms:W3CDTF">2022-06-13T17:57:18Z</dcterms:created>
  <dcterms:modified xsi:type="dcterms:W3CDTF">2022-10-18T21:00:46Z</dcterms:modified>
</cp:coreProperties>
</file>